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838" r:id="rId1"/>
  </p:sldMasterIdLst>
  <p:notesMasterIdLst>
    <p:notesMasterId r:id="rId34"/>
  </p:notesMasterIdLst>
  <p:handoutMasterIdLst>
    <p:handoutMasterId r:id="rId35"/>
  </p:handoutMasterIdLst>
  <p:sldIdLst>
    <p:sldId id="457" r:id="rId2"/>
    <p:sldId id="428" r:id="rId3"/>
    <p:sldId id="358" r:id="rId4"/>
    <p:sldId id="366" r:id="rId5"/>
    <p:sldId id="472" r:id="rId6"/>
    <p:sldId id="373" r:id="rId7"/>
    <p:sldId id="372" r:id="rId8"/>
    <p:sldId id="374" r:id="rId9"/>
    <p:sldId id="341" r:id="rId10"/>
    <p:sldId id="439" r:id="rId11"/>
    <p:sldId id="440" r:id="rId12"/>
    <p:sldId id="442" r:id="rId13"/>
    <p:sldId id="443" r:id="rId14"/>
    <p:sldId id="444" r:id="rId15"/>
    <p:sldId id="445" r:id="rId16"/>
    <p:sldId id="446" r:id="rId17"/>
    <p:sldId id="447" r:id="rId18"/>
    <p:sldId id="459" r:id="rId19"/>
    <p:sldId id="463" r:id="rId20"/>
    <p:sldId id="451" r:id="rId21"/>
    <p:sldId id="470" r:id="rId22"/>
    <p:sldId id="471" r:id="rId23"/>
    <p:sldId id="464" r:id="rId24"/>
    <p:sldId id="482" r:id="rId25"/>
    <p:sldId id="473" r:id="rId26"/>
    <p:sldId id="474" r:id="rId27"/>
    <p:sldId id="475" r:id="rId28"/>
    <p:sldId id="476" r:id="rId29"/>
    <p:sldId id="477" r:id="rId30"/>
    <p:sldId id="478" r:id="rId31"/>
    <p:sldId id="479" r:id="rId32"/>
    <p:sldId id="465" r:id="rId33"/>
  </p:sldIdLst>
  <p:sldSz cx="9144000" cy="6858000" type="screen4x3"/>
  <p:notesSz cx="6791325" cy="9872663"/>
  <p:defaultTextStyle>
    <a:defPPr>
      <a:defRPr lang="en-US"/>
    </a:defPPr>
    <a:lvl1pPr algn="l" rtl="0" fontAlgn="base">
      <a:spcBef>
        <a:spcPct val="0"/>
      </a:spcBef>
      <a:spcAft>
        <a:spcPct val="0"/>
      </a:spcAft>
      <a:defRPr kern="1200">
        <a:solidFill>
          <a:srgbClr val="000000"/>
        </a:solidFill>
        <a:latin typeface="Georgia" pitchFamily="18" charset="0"/>
        <a:ea typeface="ヒラギノ明朝 ProN W3"/>
        <a:cs typeface="ヒラギノ明朝 ProN W3"/>
        <a:sym typeface="Georgia" pitchFamily="18" charset="0"/>
      </a:defRPr>
    </a:lvl1pPr>
    <a:lvl2pPr marL="457200" algn="l" rtl="0" fontAlgn="base">
      <a:spcBef>
        <a:spcPct val="0"/>
      </a:spcBef>
      <a:spcAft>
        <a:spcPct val="0"/>
      </a:spcAft>
      <a:defRPr kern="1200">
        <a:solidFill>
          <a:srgbClr val="000000"/>
        </a:solidFill>
        <a:latin typeface="Georgia" pitchFamily="18" charset="0"/>
        <a:ea typeface="ヒラギノ明朝 ProN W3"/>
        <a:cs typeface="ヒラギノ明朝 ProN W3"/>
        <a:sym typeface="Georgia" pitchFamily="18" charset="0"/>
      </a:defRPr>
    </a:lvl2pPr>
    <a:lvl3pPr marL="914400" algn="l" rtl="0" fontAlgn="base">
      <a:spcBef>
        <a:spcPct val="0"/>
      </a:spcBef>
      <a:spcAft>
        <a:spcPct val="0"/>
      </a:spcAft>
      <a:defRPr kern="1200">
        <a:solidFill>
          <a:srgbClr val="000000"/>
        </a:solidFill>
        <a:latin typeface="Georgia" pitchFamily="18" charset="0"/>
        <a:ea typeface="ヒラギノ明朝 ProN W3"/>
        <a:cs typeface="ヒラギノ明朝 ProN W3"/>
        <a:sym typeface="Georgia" pitchFamily="18" charset="0"/>
      </a:defRPr>
    </a:lvl3pPr>
    <a:lvl4pPr marL="1371600" algn="l" rtl="0" fontAlgn="base">
      <a:spcBef>
        <a:spcPct val="0"/>
      </a:spcBef>
      <a:spcAft>
        <a:spcPct val="0"/>
      </a:spcAft>
      <a:defRPr kern="1200">
        <a:solidFill>
          <a:srgbClr val="000000"/>
        </a:solidFill>
        <a:latin typeface="Georgia" pitchFamily="18" charset="0"/>
        <a:ea typeface="ヒラギノ明朝 ProN W3"/>
        <a:cs typeface="ヒラギノ明朝 ProN W3"/>
        <a:sym typeface="Georgia" pitchFamily="18" charset="0"/>
      </a:defRPr>
    </a:lvl4pPr>
    <a:lvl5pPr marL="1828800" algn="l" rtl="0" fontAlgn="base">
      <a:spcBef>
        <a:spcPct val="0"/>
      </a:spcBef>
      <a:spcAft>
        <a:spcPct val="0"/>
      </a:spcAft>
      <a:defRPr kern="1200">
        <a:solidFill>
          <a:srgbClr val="000000"/>
        </a:solidFill>
        <a:latin typeface="Georgia" pitchFamily="18" charset="0"/>
        <a:ea typeface="ヒラギノ明朝 ProN W3"/>
        <a:cs typeface="ヒラギノ明朝 ProN W3"/>
        <a:sym typeface="Georgia" pitchFamily="18" charset="0"/>
      </a:defRPr>
    </a:lvl5pPr>
    <a:lvl6pPr marL="2286000" algn="l" defTabSz="914400" rtl="0" eaLnBrk="1" latinLnBrk="0" hangingPunct="1">
      <a:defRPr kern="1200">
        <a:solidFill>
          <a:srgbClr val="000000"/>
        </a:solidFill>
        <a:latin typeface="Georgia" pitchFamily="18" charset="0"/>
        <a:ea typeface="ヒラギノ明朝 ProN W3"/>
        <a:cs typeface="ヒラギノ明朝 ProN W3"/>
        <a:sym typeface="Georgia" pitchFamily="18" charset="0"/>
      </a:defRPr>
    </a:lvl6pPr>
    <a:lvl7pPr marL="2743200" algn="l" defTabSz="914400" rtl="0" eaLnBrk="1" latinLnBrk="0" hangingPunct="1">
      <a:defRPr kern="1200">
        <a:solidFill>
          <a:srgbClr val="000000"/>
        </a:solidFill>
        <a:latin typeface="Georgia" pitchFamily="18" charset="0"/>
        <a:ea typeface="ヒラギノ明朝 ProN W3"/>
        <a:cs typeface="ヒラギノ明朝 ProN W3"/>
        <a:sym typeface="Georgia" pitchFamily="18" charset="0"/>
      </a:defRPr>
    </a:lvl7pPr>
    <a:lvl8pPr marL="3200400" algn="l" defTabSz="914400" rtl="0" eaLnBrk="1" latinLnBrk="0" hangingPunct="1">
      <a:defRPr kern="1200">
        <a:solidFill>
          <a:srgbClr val="000000"/>
        </a:solidFill>
        <a:latin typeface="Georgia" pitchFamily="18" charset="0"/>
        <a:ea typeface="ヒラギノ明朝 ProN W3"/>
        <a:cs typeface="ヒラギノ明朝 ProN W3"/>
        <a:sym typeface="Georgia" pitchFamily="18" charset="0"/>
      </a:defRPr>
    </a:lvl8pPr>
    <a:lvl9pPr marL="3657600" algn="l" defTabSz="914400" rtl="0" eaLnBrk="1" latinLnBrk="0" hangingPunct="1">
      <a:defRPr kern="1200">
        <a:solidFill>
          <a:srgbClr val="000000"/>
        </a:solidFill>
        <a:latin typeface="Georgia" pitchFamily="18" charset="0"/>
        <a:ea typeface="ヒラギノ明朝 ProN W3"/>
        <a:cs typeface="ヒラギノ明朝 ProN W3"/>
        <a:sym typeface="Georgia"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DADD"/>
    <a:srgbClr val="A7DD47"/>
    <a:srgbClr val="F6800A"/>
    <a:srgbClr val="FFE3AB"/>
    <a:srgbClr val="FFCC66"/>
    <a:srgbClr val="FFCD69"/>
    <a:srgbClr val="FFBB33"/>
    <a:srgbClr val="89E0FF"/>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Orta Stil 4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A488322-F2BA-4B5B-9748-0D474271808F}" styleName="Orta Stil 3 - Vurgu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Orta Stil 1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Açık Stil 3 - Vurgu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8D230F3-CF80-4859-8CE7-A43EE81993B5}" styleName="Açık Stil 1 - Vurgu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8603FDC-E32A-4AB5-989C-0864C3EAD2B8}" styleName="Tema Uygulanmış Stil 2 - Vurgu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ema Uygulanmış Stil 2 - Vurgu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12C8C85-51F0-491E-9774-3900AFEF0FD7}" styleName="Açık Stil 2 - Vurgu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D083AE6-46FA-4A59-8FB0-9F97EB10719F}" styleName="Açık Stil 3 - Vurgu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AF606853-7671-496A-8E4F-DF71F8EC918B}" styleName="Koyu Stil 1 - Vurgu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B9631B5-78F2-41C9-869B-9F39066F8104}" styleName="Orta Stil 3 - Vurgu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Orta Stil 3 - Vurgu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5BE263C-DBD7-4A20-BB59-AAB30ACAA65A}" styleName="Orta Stil 3 - Vurgu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Orta Stil 3 - Vurgu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F2DE63D5-997A-4646-A377-4702673A728D}" styleName="Açık Stil 2 - Vurgu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9" autoAdjust="0"/>
    <p:restoredTop sz="97122" autoAdjust="0"/>
  </p:normalViewPr>
  <p:slideViewPr>
    <p:cSldViewPr>
      <p:cViewPr varScale="1">
        <p:scale>
          <a:sx n="68" d="100"/>
          <a:sy n="68" d="100"/>
        </p:scale>
        <p:origin x="780" y="72"/>
      </p:cViewPr>
      <p:guideLst>
        <p:guide orient="horz" pos="2160"/>
        <p:guide pos="2880"/>
      </p:guideLst>
    </p:cSldViewPr>
  </p:slideViewPr>
  <p:outlineViewPr>
    <p:cViewPr>
      <p:scale>
        <a:sx n="33" d="100"/>
        <a:sy n="33" d="100"/>
      </p:scale>
      <p:origin x="0" y="4674"/>
    </p:cViewPr>
  </p:outlineViewPr>
  <p:notesTextViewPr>
    <p:cViewPr>
      <p:scale>
        <a:sx n="100" d="100"/>
        <a:sy n="100" d="100"/>
      </p:scale>
      <p:origin x="0" y="0"/>
    </p:cViewPr>
  </p:notesTextViewPr>
  <p:sorterViewPr>
    <p:cViewPr>
      <p:scale>
        <a:sx n="100" d="100"/>
        <a:sy n="100" d="100"/>
      </p:scale>
      <p:origin x="0" y="127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Kitap1"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42"/>
    </mc:Choice>
    <mc:Fallback>
      <c:style val="42"/>
    </mc:Fallback>
  </mc:AlternateContent>
  <c:chart>
    <c:autoTitleDeleted val="1"/>
    <c:plotArea>
      <c:layout>
        <c:manualLayout>
          <c:layoutTarget val="inner"/>
          <c:xMode val="edge"/>
          <c:yMode val="edge"/>
          <c:x val="8.9909061731637402E-2"/>
          <c:y val="0.21028646389717481"/>
          <c:w val="0.4005469650398007"/>
          <c:h val="0.76257979882577165"/>
        </c:manualLayout>
      </c:layout>
      <c:pieChart>
        <c:varyColors val="1"/>
        <c:ser>
          <c:idx val="1"/>
          <c:order val="1"/>
          <c:cat>
            <c:strRef>
              <c:f>Sayfa1!$C$4:$C$6</c:f>
              <c:strCache>
                <c:ptCount val="3"/>
                <c:pt idx="0">
                  <c:v>Normal</c:v>
                </c:pt>
                <c:pt idx="1">
                  <c:v>Normal Zekanın Altı</c:v>
                </c:pt>
                <c:pt idx="2">
                  <c:v>Üstün Yetenekli</c:v>
                </c:pt>
              </c:strCache>
            </c:strRef>
          </c:cat>
          <c:val>
            <c:numRef>
              <c:f>Sayfa1!$D$4:$D$6</c:f>
              <c:numCache>
                <c:formatCode>General</c:formatCode>
                <c:ptCount val="3"/>
                <c:pt idx="0">
                  <c:v>95</c:v>
                </c:pt>
                <c:pt idx="1">
                  <c:v>3</c:v>
                </c:pt>
                <c:pt idx="2">
                  <c:v>2</c:v>
                </c:pt>
              </c:numCache>
            </c:numRef>
          </c:val>
          <c:extLst>
            <c:ext xmlns:c16="http://schemas.microsoft.com/office/drawing/2014/chart" uri="{C3380CC4-5D6E-409C-BE32-E72D297353CC}">
              <c16:uniqueId val="{00000000-5A27-4578-930B-B5EFD539EF73}"/>
            </c:ext>
          </c:extLst>
        </c:ser>
        <c:ser>
          <c:idx val="0"/>
          <c:order val="0"/>
          <c:cat>
            <c:strRef>
              <c:f>Sayfa1!$C$4:$C$6</c:f>
              <c:strCache>
                <c:ptCount val="3"/>
                <c:pt idx="0">
                  <c:v>Normal</c:v>
                </c:pt>
                <c:pt idx="1">
                  <c:v>Normal Zekanın Altı</c:v>
                </c:pt>
                <c:pt idx="2">
                  <c:v>Üstün Yetenekli</c:v>
                </c:pt>
              </c:strCache>
            </c:strRef>
          </c:cat>
          <c:val>
            <c:numRef>
              <c:f>Sayfa1!$D$4:$D$6</c:f>
              <c:numCache>
                <c:formatCode>General</c:formatCode>
                <c:ptCount val="3"/>
                <c:pt idx="0">
                  <c:v>95</c:v>
                </c:pt>
                <c:pt idx="1">
                  <c:v>3</c:v>
                </c:pt>
                <c:pt idx="2">
                  <c:v>2</c:v>
                </c:pt>
              </c:numCache>
            </c:numRef>
          </c:val>
          <c:extLst>
            <c:ext xmlns:c16="http://schemas.microsoft.com/office/drawing/2014/chart" uri="{C3380CC4-5D6E-409C-BE32-E72D297353CC}">
              <c16:uniqueId val="{00000001-5A27-4578-930B-B5EFD539EF73}"/>
            </c:ext>
          </c:extLst>
        </c:ser>
        <c:dLbls>
          <c:showLegendKey val="0"/>
          <c:showVal val="0"/>
          <c:showCatName val="0"/>
          <c:showSerName val="0"/>
          <c:showPercent val="0"/>
          <c:showBubbleSize val="0"/>
          <c:showLeaderLines val="1"/>
        </c:dLbls>
        <c:firstSliceAng val="0"/>
      </c:pieChart>
    </c:plotArea>
    <c:plotVisOnly val="1"/>
    <c:dispBlanksAs val="zero"/>
    <c:showDLblsOverMax val="0"/>
  </c:chart>
  <c:spPr>
    <a:solidFill>
      <a:schemeClr val="lt1"/>
    </a:solidFill>
    <a:ln w="25400" cap="flat" cmpd="sng" algn="ctr">
      <a:solidFill>
        <a:schemeClr val="accent4"/>
      </a:solidFill>
      <a:prstDash val="solid"/>
    </a:ln>
    <a:effectLst/>
  </c:spPr>
  <c:txPr>
    <a:bodyPr/>
    <a:lstStyle/>
    <a:p>
      <a:pPr>
        <a:defRPr>
          <a:solidFill>
            <a:schemeClr val="dk1"/>
          </a:solidFill>
          <a:latin typeface="+mn-lt"/>
          <a:ea typeface="+mn-ea"/>
          <a:cs typeface="+mn-cs"/>
        </a:defRPr>
      </a:pPr>
      <a:endParaRPr lang="tr-TR"/>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0.11111</cdr:x>
      <cdr:y>0.07692</cdr:y>
    </cdr:from>
    <cdr:to>
      <cdr:x>0.90909</cdr:x>
      <cdr:y>0.17308</cdr:y>
    </cdr:to>
    <cdr:sp macro="" textlink="">
      <cdr:nvSpPr>
        <cdr:cNvPr id="2" name="Metin kutusu 1"/>
        <cdr:cNvSpPr txBox="1"/>
      </cdr:nvSpPr>
      <cdr:spPr>
        <a:xfrm xmlns:a="http://schemas.openxmlformats.org/drawingml/2006/main">
          <a:off x="792088" y="288032"/>
          <a:ext cx="5688632" cy="36004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tr-TR" sz="1600" b="1" dirty="0">
              <a:solidFill>
                <a:schemeClr val="bg1"/>
              </a:solidFill>
            </a:rPr>
            <a:t>TOPLUMU OLUŞTURAN BİREYLER</a:t>
          </a:r>
        </a:p>
      </cdr:txBody>
    </cdr:sp>
  </cdr:relSizeAnchor>
  <cdr:relSizeAnchor xmlns:cdr="http://schemas.openxmlformats.org/drawingml/2006/chartDrawing">
    <cdr:from>
      <cdr:x>0.64646</cdr:x>
      <cdr:y>0.3</cdr:y>
    </cdr:from>
    <cdr:to>
      <cdr:x>0.81818</cdr:x>
      <cdr:y>0.36667</cdr:y>
    </cdr:to>
    <cdr:sp macro="" textlink="">
      <cdr:nvSpPr>
        <cdr:cNvPr id="3" name="Metin kutusu 2"/>
        <cdr:cNvSpPr txBox="1"/>
      </cdr:nvSpPr>
      <cdr:spPr>
        <a:xfrm xmlns:a="http://schemas.openxmlformats.org/drawingml/2006/main">
          <a:off x="4608512" y="1296144"/>
          <a:ext cx="1224136" cy="28803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tr-TR" dirty="0"/>
            <a:t>Özel Yetenek</a:t>
          </a:r>
          <a:endParaRPr lang="tr-TR" sz="1100" dirty="0"/>
        </a:p>
      </cdr:txBody>
    </cdr:sp>
  </cdr:relSizeAnchor>
  <cdr:relSizeAnchor xmlns:cdr="http://schemas.openxmlformats.org/drawingml/2006/chartDrawing">
    <cdr:from>
      <cdr:x>0.64646</cdr:x>
      <cdr:y>0.4</cdr:y>
    </cdr:from>
    <cdr:to>
      <cdr:x>0.81818</cdr:x>
      <cdr:y>0.46667</cdr:y>
    </cdr:to>
    <cdr:sp macro="" textlink="">
      <cdr:nvSpPr>
        <cdr:cNvPr id="4" name="Metin kutusu 1"/>
        <cdr:cNvSpPr txBox="1"/>
      </cdr:nvSpPr>
      <cdr:spPr>
        <a:xfrm xmlns:a="http://schemas.openxmlformats.org/drawingml/2006/main">
          <a:off x="4608512" y="1728192"/>
          <a:ext cx="1224136" cy="288032"/>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tr-TR" dirty="0"/>
            <a:t>Normal Altı</a:t>
          </a:r>
          <a:r>
            <a:rPr lang="tr-TR" sz="1100" dirty="0"/>
            <a:t> </a:t>
          </a:r>
        </a:p>
      </cdr:txBody>
    </cdr:sp>
  </cdr:relSizeAnchor>
  <cdr:relSizeAnchor xmlns:cdr="http://schemas.openxmlformats.org/drawingml/2006/chartDrawing">
    <cdr:from>
      <cdr:x>0.64646</cdr:x>
      <cdr:y>0.5</cdr:y>
    </cdr:from>
    <cdr:to>
      <cdr:x>0.81818</cdr:x>
      <cdr:y>0.56667</cdr:y>
    </cdr:to>
    <cdr:sp macro="" textlink="">
      <cdr:nvSpPr>
        <cdr:cNvPr id="5" name="Metin kutusu 1"/>
        <cdr:cNvSpPr txBox="1"/>
      </cdr:nvSpPr>
      <cdr:spPr>
        <a:xfrm xmlns:a="http://schemas.openxmlformats.org/drawingml/2006/main">
          <a:off x="4608512" y="2160240"/>
          <a:ext cx="1224136" cy="288032"/>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tr-TR" dirty="0"/>
            <a:t>Normal</a:t>
          </a:r>
          <a:endParaRPr lang="tr-TR" sz="1100" dirty="0"/>
        </a:p>
      </cdr:txBody>
    </cdr:sp>
  </cdr:relSizeAnchor>
  <cdr:relSizeAnchor xmlns:cdr="http://schemas.openxmlformats.org/drawingml/2006/chartDrawing">
    <cdr:from>
      <cdr:x>0.59596</cdr:x>
      <cdr:y>0.3</cdr:y>
    </cdr:from>
    <cdr:to>
      <cdr:x>0.63934</cdr:x>
      <cdr:y>0.35491</cdr:y>
    </cdr:to>
    <cdr:sp macro="" textlink="">
      <cdr:nvSpPr>
        <cdr:cNvPr id="6" name="Metin kutusu 1"/>
        <cdr:cNvSpPr txBox="1"/>
      </cdr:nvSpPr>
      <cdr:spPr>
        <a:xfrm xmlns:a="http://schemas.openxmlformats.org/drawingml/2006/main">
          <a:off x="4248472" y="1296144"/>
          <a:ext cx="309240" cy="237232"/>
        </a:xfrm>
        <a:prstGeom xmlns:a="http://schemas.openxmlformats.org/drawingml/2006/main" prst="rect">
          <a:avLst/>
        </a:prstGeom>
      </cdr:spPr>
      <cdr:style>
        <a:lnRef xmlns:a="http://schemas.openxmlformats.org/drawingml/2006/main" idx="1">
          <a:schemeClr val="accent3"/>
        </a:lnRef>
        <a:fillRef xmlns:a="http://schemas.openxmlformats.org/drawingml/2006/main" idx="3">
          <a:schemeClr val="accent3"/>
        </a:fillRef>
        <a:effectRef xmlns:a="http://schemas.openxmlformats.org/drawingml/2006/main" idx="2">
          <a:schemeClr val="accent3"/>
        </a:effectRef>
        <a:fontRef xmlns:a="http://schemas.openxmlformats.org/drawingml/2006/main" idx="minor">
          <a:schemeClr val="lt1"/>
        </a:fontRef>
      </cdr:style>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tr-TR" sz="1100" dirty="0"/>
        </a:p>
      </cdr:txBody>
    </cdr:sp>
  </cdr:relSizeAnchor>
  <cdr:relSizeAnchor xmlns:cdr="http://schemas.openxmlformats.org/drawingml/2006/chartDrawing">
    <cdr:from>
      <cdr:x>0.59596</cdr:x>
      <cdr:y>0.4</cdr:y>
    </cdr:from>
    <cdr:to>
      <cdr:x>0.63934</cdr:x>
      <cdr:y>0.45491</cdr:y>
    </cdr:to>
    <cdr:sp macro="" textlink="">
      <cdr:nvSpPr>
        <cdr:cNvPr id="7" name="Metin kutusu 1"/>
        <cdr:cNvSpPr txBox="1"/>
      </cdr:nvSpPr>
      <cdr:spPr>
        <a:xfrm xmlns:a="http://schemas.openxmlformats.org/drawingml/2006/main">
          <a:off x="4248472" y="1728192"/>
          <a:ext cx="309240" cy="237232"/>
        </a:xfrm>
        <a:prstGeom xmlns:a="http://schemas.openxmlformats.org/drawingml/2006/main" prst="rect">
          <a:avLst/>
        </a:prstGeom>
      </cdr:spPr>
      <cdr:style>
        <a:lnRef xmlns:a="http://schemas.openxmlformats.org/drawingml/2006/main" idx="1">
          <a:schemeClr val="accent4"/>
        </a:lnRef>
        <a:fillRef xmlns:a="http://schemas.openxmlformats.org/drawingml/2006/main" idx="3">
          <a:schemeClr val="accent4"/>
        </a:fillRef>
        <a:effectRef xmlns:a="http://schemas.openxmlformats.org/drawingml/2006/main" idx="2">
          <a:schemeClr val="accent4"/>
        </a:effectRef>
        <a:fontRef xmlns:a="http://schemas.openxmlformats.org/drawingml/2006/main" idx="minor">
          <a:schemeClr val="lt1"/>
        </a:fontRef>
      </cdr:style>
      <cdr:txBody>
        <a:bodyPr xmlns:a="http://schemas.openxmlformats.org/drawingml/2006/main" wrap="none" rtlCol="0"/>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tr-TR" sz="1100" dirty="0"/>
        </a:p>
      </cdr:txBody>
    </cdr:sp>
  </cdr:relSizeAnchor>
  <cdr:relSizeAnchor xmlns:cdr="http://schemas.openxmlformats.org/drawingml/2006/chartDrawing">
    <cdr:from>
      <cdr:x>0.59596</cdr:x>
      <cdr:y>0.5</cdr:y>
    </cdr:from>
    <cdr:to>
      <cdr:x>0.63934</cdr:x>
      <cdr:y>0.55491</cdr:y>
    </cdr:to>
    <cdr:sp macro="" textlink="">
      <cdr:nvSpPr>
        <cdr:cNvPr id="8" name="Metin kutusu 1"/>
        <cdr:cNvSpPr txBox="1"/>
      </cdr:nvSpPr>
      <cdr:spPr>
        <a:xfrm xmlns:a="http://schemas.openxmlformats.org/drawingml/2006/main">
          <a:off x="4248472" y="2160240"/>
          <a:ext cx="309240" cy="237232"/>
        </a:xfrm>
        <a:prstGeom xmlns:a="http://schemas.openxmlformats.org/drawingml/2006/main" prst="rect">
          <a:avLst/>
        </a:prstGeom>
        <a:solidFill xmlns:a="http://schemas.openxmlformats.org/drawingml/2006/main">
          <a:schemeClr val="bg2">
            <a:lumMod val="50000"/>
          </a:schemeClr>
        </a:solidFill>
      </cdr:spPr>
      <cdr:style>
        <a:lnRef xmlns:a="http://schemas.openxmlformats.org/drawingml/2006/main" idx="1">
          <a:schemeClr val="accent4"/>
        </a:lnRef>
        <a:fillRef xmlns:a="http://schemas.openxmlformats.org/drawingml/2006/main" idx="3">
          <a:schemeClr val="accent4"/>
        </a:fillRef>
        <a:effectRef xmlns:a="http://schemas.openxmlformats.org/drawingml/2006/main" idx="2">
          <a:schemeClr val="accent4"/>
        </a:effectRef>
        <a:fontRef xmlns:a="http://schemas.openxmlformats.org/drawingml/2006/main" idx="minor">
          <a:schemeClr val="lt1"/>
        </a:fontRef>
      </cdr:style>
      <cdr:txBody>
        <a:bodyPr xmlns:a="http://schemas.openxmlformats.org/drawingml/2006/main" wrap="none" rtlCol="0"/>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tr-TR"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2908" cy="493633"/>
          </a:xfrm>
          <a:prstGeom prst="rect">
            <a:avLst/>
          </a:prstGeom>
        </p:spPr>
        <p:txBody>
          <a:bodyPr vert="horz" lIns="91440" tIns="45720" rIns="91440" bIns="45720" rtlCol="0"/>
          <a:lstStyle>
            <a:lvl1pPr algn="l">
              <a:defRPr sz="1200">
                <a:ea typeface="ヒラギノ明朝 ProN W3" charset="0"/>
                <a:cs typeface="ヒラギノ明朝 ProN W3" charset="0"/>
              </a:defRPr>
            </a:lvl1pPr>
          </a:lstStyle>
          <a:p>
            <a:pPr>
              <a:defRPr/>
            </a:pPr>
            <a:endParaRPr lang="tr-TR"/>
          </a:p>
        </p:txBody>
      </p:sp>
      <p:sp>
        <p:nvSpPr>
          <p:cNvPr id="3" name="2 Veri Yer Tutucusu"/>
          <p:cNvSpPr>
            <a:spLocks noGrp="1"/>
          </p:cNvSpPr>
          <p:nvPr>
            <p:ph type="dt" sz="quarter" idx="1"/>
          </p:nvPr>
        </p:nvSpPr>
        <p:spPr>
          <a:xfrm>
            <a:off x="3846846" y="0"/>
            <a:ext cx="2942908" cy="493633"/>
          </a:xfrm>
          <a:prstGeom prst="rect">
            <a:avLst/>
          </a:prstGeom>
        </p:spPr>
        <p:txBody>
          <a:bodyPr vert="horz" lIns="91440" tIns="45720" rIns="91440" bIns="45720" rtlCol="0"/>
          <a:lstStyle>
            <a:lvl1pPr algn="r">
              <a:defRPr sz="1200">
                <a:ea typeface="ヒラギノ明朝 ProN W3" charset="0"/>
                <a:cs typeface="ヒラギノ明朝 ProN W3" charset="0"/>
              </a:defRPr>
            </a:lvl1pPr>
          </a:lstStyle>
          <a:p>
            <a:pPr>
              <a:defRPr/>
            </a:pPr>
            <a:fld id="{071A41ED-AE29-49DF-85A1-FDFF95CB52A3}" type="datetimeFigureOut">
              <a:rPr lang="tr-TR"/>
              <a:pPr>
                <a:defRPr/>
              </a:pPr>
              <a:t>23.08.2017</a:t>
            </a:fld>
            <a:endParaRPr lang="tr-TR"/>
          </a:p>
        </p:txBody>
      </p:sp>
      <p:sp>
        <p:nvSpPr>
          <p:cNvPr id="4" name="3 Altbilgi Yer Tutucusu"/>
          <p:cNvSpPr>
            <a:spLocks noGrp="1"/>
          </p:cNvSpPr>
          <p:nvPr>
            <p:ph type="ftr" sz="quarter" idx="2"/>
          </p:nvPr>
        </p:nvSpPr>
        <p:spPr>
          <a:xfrm>
            <a:off x="0" y="9377316"/>
            <a:ext cx="2942908" cy="493633"/>
          </a:xfrm>
          <a:prstGeom prst="rect">
            <a:avLst/>
          </a:prstGeom>
        </p:spPr>
        <p:txBody>
          <a:bodyPr vert="horz" lIns="91440" tIns="45720" rIns="91440" bIns="45720" rtlCol="0" anchor="b"/>
          <a:lstStyle>
            <a:lvl1pPr algn="l">
              <a:defRPr sz="1200">
                <a:ea typeface="ヒラギノ明朝 ProN W3" charset="0"/>
                <a:cs typeface="ヒラギノ明朝 ProN W3" charset="0"/>
              </a:defRPr>
            </a:lvl1pPr>
          </a:lstStyle>
          <a:p>
            <a:pPr>
              <a:defRPr/>
            </a:pPr>
            <a:endParaRPr lang="tr-TR"/>
          </a:p>
        </p:txBody>
      </p:sp>
      <p:sp>
        <p:nvSpPr>
          <p:cNvPr id="5" name="4 Slayt Numarası Yer Tutucusu"/>
          <p:cNvSpPr>
            <a:spLocks noGrp="1"/>
          </p:cNvSpPr>
          <p:nvPr>
            <p:ph type="sldNum" sz="quarter" idx="3"/>
          </p:nvPr>
        </p:nvSpPr>
        <p:spPr>
          <a:xfrm>
            <a:off x="3846846" y="9377316"/>
            <a:ext cx="2942908" cy="493633"/>
          </a:xfrm>
          <a:prstGeom prst="rect">
            <a:avLst/>
          </a:prstGeom>
        </p:spPr>
        <p:txBody>
          <a:bodyPr vert="horz" lIns="91440" tIns="45720" rIns="91440" bIns="45720" rtlCol="0" anchor="b"/>
          <a:lstStyle>
            <a:lvl1pPr algn="r">
              <a:defRPr sz="1200">
                <a:ea typeface="ヒラギノ明朝 ProN W3" charset="0"/>
                <a:cs typeface="ヒラギノ明朝 ProN W3" charset="0"/>
              </a:defRPr>
            </a:lvl1pPr>
          </a:lstStyle>
          <a:p>
            <a:pPr>
              <a:defRPr/>
            </a:pPr>
            <a:fld id="{545C5480-65D6-4AB9-8C64-E31B490AF3AF}" type="slidenum">
              <a:rPr lang="tr-TR"/>
              <a:pPr>
                <a:defRPr/>
              </a:pPr>
              <a:t>‹#›</a:t>
            </a:fld>
            <a:endParaRPr lang="tr-TR"/>
          </a:p>
        </p:txBody>
      </p:sp>
    </p:spTree>
    <p:extLst>
      <p:ext uri="{BB962C8B-B14F-4D97-AF65-F5344CB8AC3E}">
        <p14:creationId xmlns:p14="http://schemas.microsoft.com/office/powerpoint/2010/main" val="18127259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2908" cy="493633"/>
          </a:xfrm>
          <a:prstGeom prst="rect">
            <a:avLst/>
          </a:prstGeom>
        </p:spPr>
        <p:txBody>
          <a:bodyPr vert="horz" lIns="91440" tIns="45720" rIns="91440" bIns="45720" rtlCol="0"/>
          <a:lstStyle>
            <a:lvl1pPr algn="l">
              <a:defRPr sz="1200">
                <a:ea typeface="ヒラギノ明朝 ProN W3" charset="0"/>
                <a:cs typeface="ヒラギノ明朝 ProN W3" charset="0"/>
              </a:defRPr>
            </a:lvl1pPr>
          </a:lstStyle>
          <a:p>
            <a:pPr>
              <a:defRPr/>
            </a:pPr>
            <a:endParaRPr lang="tr-TR"/>
          </a:p>
        </p:txBody>
      </p:sp>
      <p:sp>
        <p:nvSpPr>
          <p:cNvPr id="3" name="2 Veri Yer Tutucusu"/>
          <p:cNvSpPr>
            <a:spLocks noGrp="1"/>
          </p:cNvSpPr>
          <p:nvPr>
            <p:ph type="dt" idx="1"/>
          </p:nvPr>
        </p:nvSpPr>
        <p:spPr>
          <a:xfrm>
            <a:off x="3846846" y="0"/>
            <a:ext cx="2942908" cy="493633"/>
          </a:xfrm>
          <a:prstGeom prst="rect">
            <a:avLst/>
          </a:prstGeom>
        </p:spPr>
        <p:txBody>
          <a:bodyPr vert="horz" lIns="91440" tIns="45720" rIns="91440" bIns="45720" rtlCol="0"/>
          <a:lstStyle>
            <a:lvl1pPr algn="r">
              <a:defRPr sz="1200">
                <a:ea typeface="ヒラギノ明朝 ProN W3" charset="0"/>
                <a:cs typeface="ヒラギノ明朝 ProN W3" charset="0"/>
              </a:defRPr>
            </a:lvl1pPr>
          </a:lstStyle>
          <a:p>
            <a:pPr>
              <a:defRPr/>
            </a:pPr>
            <a:fld id="{4CC6A5F8-2AB3-4BD5-90A8-1B5FDFC3DEE9}" type="datetimeFigureOut">
              <a:rPr lang="tr-TR"/>
              <a:pPr>
                <a:defRPr/>
              </a:pPr>
              <a:t>23.08.2017</a:t>
            </a:fld>
            <a:endParaRPr lang="tr-TR"/>
          </a:p>
        </p:txBody>
      </p:sp>
      <p:sp>
        <p:nvSpPr>
          <p:cNvPr id="4" name="3 Slayt Görüntüsü Yer Tutucusu"/>
          <p:cNvSpPr>
            <a:spLocks noGrp="1" noRot="1" noChangeAspect="1"/>
          </p:cNvSpPr>
          <p:nvPr>
            <p:ph type="sldImg" idx="2"/>
          </p:nvPr>
        </p:nvSpPr>
        <p:spPr>
          <a:xfrm>
            <a:off x="927100" y="739775"/>
            <a:ext cx="4937125" cy="3703638"/>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79133" y="4689515"/>
            <a:ext cx="5433060" cy="4442698"/>
          </a:xfrm>
          <a:prstGeom prst="rect">
            <a:avLst/>
          </a:prstGeom>
        </p:spPr>
        <p:txBody>
          <a:bodyPr vert="horz" lIns="91440" tIns="45720" rIns="91440" bIns="45720" rtlCol="0">
            <a:normAutofit/>
          </a:bodyPr>
          <a:lstStyle/>
          <a:p>
            <a:pPr lvl="0"/>
            <a:r>
              <a:rPr lang="tr-TR" noProof="0"/>
              <a:t>Asıl metin stillerini düzenlemek için tıklatın</a:t>
            </a:r>
          </a:p>
          <a:p>
            <a:pPr lvl="1"/>
            <a:r>
              <a:rPr lang="tr-TR" noProof="0"/>
              <a:t>İkinci düzey</a:t>
            </a:r>
          </a:p>
          <a:p>
            <a:pPr lvl="2"/>
            <a:r>
              <a:rPr lang="tr-TR" noProof="0"/>
              <a:t>Üçüncü düzey</a:t>
            </a:r>
          </a:p>
          <a:p>
            <a:pPr lvl="3"/>
            <a:r>
              <a:rPr lang="tr-TR" noProof="0"/>
              <a:t>Dördüncü düzey</a:t>
            </a:r>
          </a:p>
          <a:p>
            <a:pPr lvl="4"/>
            <a:r>
              <a:rPr lang="tr-TR" noProof="0"/>
              <a:t>Beşinci düzey</a:t>
            </a:r>
          </a:p>
        </p:txBody>
      </p:sp>
      <p:sp>
        <p:nvSpPr>
          <p:cNvPr id="6" name="5 Altbilgi Yer Tutucusu"/>
          <p:cNvSpPr>
            <a:spLocks noGrp="1"/>
          </p:cNvSpPr>
          <p:nvPr>
            <p:ph type="ftr" sz="quarter" idx="4"/>
          </p:nvPr>
        </p:nvSpPr>
        <p:spPr>
          <a:xfrm>
            <a:off x="0" y="9377316"/>
            <a:ext cx="2942908" cy="493633"/>
          </a:xfrm>
          <a:prstGeom prst="rect">
            <a:avLst/>
          </a:prstGeom>
        </p:spPr>
        <p:txBody>
          <a:bodyPr vert="horz" lIns="91440" tIns="45720" rIns="91440" bIns="45720" rtlCol="0" anchor="b"/>
          <a:lstStyle>
            <a:lvl1pPr algn="l">
              <a:defRPr sz="1200">
                <a:ea typeface="ヒラギノ明朝 ProN W3" charset="0"/>
                <a:cs typeface="ヒラギノ明朝 ProN W3" charset="0"/>
              </a:defRPr>
            </a:lvl1pPr>
          </a:lstStyle>
          <a:p>
            <a:pPr>
              <a:defRPr/>
            </a:pPr>
            <a:endParaRPr lang="tr-TR"/>
          </a:p>
        </p:txBody>
      </p:sp>
      <p:sp>
        <p:nvSpPr>
          <p:cNvPr id="7" name="6 Slayt Numarası Yer Tutucusu"/>
          <p:cNvSpPr>
            <a:spLocks noGrp="1"/>
          </p:cNvSpPr>
          <p:nvPr>
            <p:ph type="sldNum" sz="quarter" idx="5"/>
          </p:nvPr>
        </p:nvSpPr>
        <p:spPr>
          <a:xfrm>
            <a:off x="3846846" y="9377316"/>
            <a:ext cx="2942908" cy="493633"/>
          </a:xfrm>
          <a:prstGeom prst="rect">
            <a:avLst/>
          </a:prstGeom>
        </p:spPr>
        <p:txBody>
          <a:bodyPr vert="horz" lIns="91440" tIns="45720" rIns="91440" bIns="45720" rtlCol="0" anchor="b"/>
          <a:lstStyle>
            <a:lvl1pPr algn="r">
              <a:defRPr sz="1200">
                <a:ea typeface="ヒラギノ明朝 ProN W3" charset="0"/>
                <a:cs typeface="ヒラギノ明朝 ProN W3" charset="0"/>
              </a:defRPr>
            </a:lvl1pPr>
          </a:lstStyle>
          <a:p>
            <a:pPr>
              <a:defRPr/>
            </a:pPr>
            <a:fld id="{E0F18BE3-21C2-4C25-9916-D0E5847169DA}" type="slidenum">
              <a:rPr lang="tr-TR"/>
              <a:pPr>
                <a:defRPr/>
              </a:pPr>
              <a:t>‹#›</a:t>
            </a:fld>
            <a:endParaRPr lang="tr-TR"/>
          </a:p>
        </p:txBody>
      </p:sp>
    </p:spTree>
    <p:extLst>
      <p:ext uri="{BB962C8B-B14F-4D97-AF65-F5344CB8AC3E}">
        <p14:creationId xmlns:p14="http://schemas.microsoft.com/office/powerpoint/2010/main" val="42354016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Dik Üçgen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Başlık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a:t>Asıl başlık stili için tıklatın</a:t>
            </a:r>
            <a:endParaRPr kumimoji="0" lang="en-US"/>
          </a:p>
        </p:txBody>
      </p:sp>
      <p:sp>
        <p:nvSpPr>
          <p:cNvPr id="17" name="Alt Başlık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a:t>Asıl alt başlık stilini düzenlemek için tıklatın</a:t>
            </a:r>
            <a:endParaRPr kumimoji="0" lang="en-US"/>
          </a:p>
        </p:txBody>
      </p:sp>
      <p:grpSp>
        <p:nvGrpSpPr>
          <p:cNvPr id="2" name="Grup 1"/>
          <p:cNvGrpSpPr/>
          <p:nvPr/>
        </p:nvGrpSpPr>
        <p:grpSpPr>
          <a:xfrm>
            <a:off x="-3765" y="4953000"/>
            <a:ext cx="9147765" cy="1912088"/>
            <a:chOff x="-3765" y="4832896"/>
            <a:chExt cx="9147765" cy="2032192"/>
          </a:xfrm>
        </p:grpSpPr>
        <p:sp>
          <p:nvSpPr>
            <p:cNvPr id="7" name="Serbest 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Serbest 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Serbest 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Düz Bağlayıcı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Veri Yer Tutucusu 29"/>
          <p:cNvSpPr>
            <a:spLocks noGrp="1"/>
          </p:cNvSpPr>
          <p:nvPr>
            <p:ph type="dt" sz="half" idx="10"/>
          </p:nvPr>
        </p:nvSpPr>
        <p:spPr/>
        <p:txBody>
          <a:bodyPr/>
          <a:lstStyle>
            <a:lvl1pPr>
              <a:defRPr>
                <a:solidFill>
                  <a:srgbClr val="FFFFFF"/>
                </a:solidFill>
              </a:defRPr>
            </a:lvl1pPr>
            <a:extLst/>
          </a:lstStyle>
          <a:p>
            <a:fld id="{4C70FDC8-ED60-4897-AF21-4CEB364E27C8}" type="datetime1">
              <a:rPr lang="tr-TR" smtClean="0"/>
              <a:pPr/>
              <a:t>23.08.2017</a:t>
            </a:fld>
            <a:endParaRPr lang="tr-TR"/>
          </a:p>
        </p:txBody>
      </p:sp>
      <p:sp>
        <p:nvSpPr>
          <p:cNvPr id="19" name="Altbilgi Yer Tutucusu 18"/>
          <p:cNvSpPr>
            <a:spLocks noGrp="1"/>
          </p:cNvSpPr>
          <p:nvPr>
            <p:ph type="ftr" sz="quarter" idx="11"/>
          </p:nvPr>
        </p:nvSpPr>
        <p:spPr/>
        <p:txBody>
          <a:bodyPr/>
          <a:lstStyle>
            <a:lvl1pPr>
              <a:defRPr>
                <a:solidFill>
                  <a:schemeClr val="accent1">
                    <a:tint val="20000"/>
                  </a:schemeClr>
                </a:solidFill>
              </a:defRPr>
            </a:lvl1pPr>
            <a:extLst/>
          </a:lstStyle>
          <a:p>
            <a:r>
              <a:rPr lang="tr-TR"/>
              <a:t>Özel Yeteneklerin Geliştirilmesi Daire Başkanlığı</a:t>
            </a:r>
          </a:p>
        </p:txBody>
      </p:sp>
      <p:sp>
        <p:nvSpPr>
          <p:cNvPr id="27" name="Slayt Numarası Yer Tutucusu 26"/>
          <p:cNvSpPr>
            <a:spLocks noGrp="1"/>
          </p:cNvSpPr>
          <p:nvPr>
            <p:ph type="sldNum" sz="quarter" idx="12"/>
          </p:nvPr>
        </p:nvSpPr>
        <p:spPr/>
        <p:txBody>
          <a:bodyPr/>
          <a:lstStyle>
            <a:lvl1pPr>
              <a:defRPr>
                <a:solidFill>
                  <a:srgbClr val="FFFFFF"/>
                </a:solidFill>
              </a:defRPr>
            </a:lvl1pPr>
            <a:extLst/>
          </a:lstStyle>
          <a:p>
            <a:pPr>
              <a:defRPr/>
            </a:pPr>
            <a:fld id="{8562812E-F2B7-4252-932F-6ADFC0712B20}"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3" name="Dikey Metin Yer Tutucusu 2"/>
          <p:cNvSpPr>
            <a:spLocks noGrp="1"/>
          </p:cNvSpPr>
          <p:nvPr>
            <p:ph type="body" orient="vert" idx="1"/>
          </p:nvPr>
        </p:nvSpPr>
        <p:spPr>
          <a:xfrm>
            <a:off x="457200" y="1481329"/>
            <a:ext cx="8229600" cy="4386071"/>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p:txBody>
          <a:bodyPr/>
          <a:lstStyle/>
          <a:p>
            <a:fld id="{81570724-DC08-4837-B96A-0D5080BA3903}" type="datetime1">
              <a:rPr lang="tr-TR" smtClean="0"/>
              <a:pPr/>
              <a:t>23.08.2017</a:t>
            </a:fld>
            <a:endParaRPr lang="tr-TR"/>
          </a:p>
        </p:txBody>
      </p:sp>
      <p:sp>
        <p:nvSpPr>
          <p:cNvPr id="5" name="Altbilgi Yer Tutucusu 4"/>
          <p:cNvSpPr>
            <a:spLocks noGrp="1"/>
          </p:cNvSpPr>
          <p:nvPr>
            <p:ph type="ftr" sz="quarter" idx="11"/>
          </p:nvPr>
        </p:nvSpPr>
        <p:spPr/>
        <p:txBody>
          <a:bodyPr/>
          <a:lstStyle/>
          <a:p>
            <a:r>
              <a:rPr lang="tr-TR"/>
              <a:t>Özel Yeteneklerin Geliştirilmesi Daire Başkanlığı</a:t>
            </a:r>
          </a:p>
        </p:txBody>
      </p:sp>
      <p:sp>
        <p:nvSpPr>
          <p:cNvPr id="6" name="Slayt Numarası Yer Tutucusu 5"/>
          <p:cNvSpPr>
            <a:spLocks noGrp="1"/>
          </p:cNvSpPr>
          <p:nvPr>
            <p:ph type="sldNum" sz="quarter" idx="12"/>
          </p:nvPr>
        </p:nvSpPr>
        <p:spPr/>
        <p:txBody>
          <a:bodyPr/>
          <a:lstStyle/>
          <a:p>
            <a:pPr>
              <a:defRPr/>
            </a:pPr>
            <a:fld id="{54293857-EFF2-4BC4-BB36-58BD2C4EF458}"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44013" y="274640"/>
            <a:ext cx="1777470" cy="5592761"/>
          </a:xfrm>
        </p:spPr>
        <p:txBody>
          <a:bodyPr vert="eaVert"/>
          <a:lstStyle/>
          <a:p>
            <a:r>
              <a:rPr kumimoji="0" lang="tr-TR"/>
              <a:t>Asıl başlık stili için tıklatın</a:t>
            </a:r>
            <a:endParaRPr kumimoji="0" lang="en-US"/>
          </a:p>
        </p:txBody>
      </p:sp>
      <p:sp>
        <p:nvSpPr>
          <p:cNvPr id="3" name="Dikey Metin Yer Tutucusu 2"/>
          <p:cNvSpPr>
            <a:spLocks noGrp="1"/>
          </p:cNvSpPr>
          <p:nvPr>
            <p:ph type="body" orient="vert" idx="1"/>
          </p:nvPr>
        </p:nvSpPr>
        <p:spPr>
          <a:xfrm>
            <a:off x="457200" y="274641"/>
            <a:ext cx="6324600" cy="5592760"/>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p:txBody>
          <a:bodyPr/>
          <a:lstStyle/>
          <a:p>
            <a:fld id="{6EFFCC8C-118B-4656-B753-47C995F0AF63}" type="datetime1">
              <a:rPr lang="tr-TR" smtClean="0"/>
              <a:pPr/>
              <a:t>23.08.2017</a:t>
            </a:fld>
            <a:endParaRPr lang="tr-TR"/>
          </a:p>
        </p:txBody>
      </p:sp>
      <p:sp>
        <p:nvSpPr>
          <p:cNvPr id="5" name="Altbilgi Yer Tutucusu 4"/>
          <p:cNvSpPr>
            <a:spLocks noGrp="1"/>
          </p:cNvSpPr>
          <p:nvPr>
            <p:ph type="ftr" sz="quarter" idx="11"/>
          </p:nvPr>
        </p:nvSpPr>
        <p:spPr/>
        <p:txBody>
          <a:bodyPr/>
          <a:lstStyle/>
          <a:p>
            <a:r>
              <a:rPr lang="tr-TR"/>
              <a:t>Özel Yeteneklerin Geliştirilmesi Daire Başkanlığı</a:t>
            </a:r>
          </a:p>
        </p:txBody>
      </p:sp>
      <p:sp>
        <p:nvSpPr>
          <p:cNvPr id="6" name="Slayt Numarası Yer Tutucusu 5"/>
          <p:cNvSpPr>
            <a:spLocks noGrp="1"/>
          </p:cNvSpPr>
          <p:nvPr>
            <p:ph type="sldNum" sz="quarter" idx="12"/>
          </p:nvPr>
        </p:nvSpPr>
        <p:spPr/>
        <p:txBody>
          <a:bodyPr/>
          <a:lstStyle/>
          <a:p>
            <a:pPr>
              <a:defRPr/>
            </a:pPr>
            <a:fld id="{67DC0114-73F4-4893-987B-4FFDEC8256D8}"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p:txBody>
          <a:bodyPr/>
          <a:lstStyle/>
          <a:p>
            <a:fld id="{09FB15AC-774B-4789-B8E4-E258521865BD}" type="datetime1">
              <a:rPr lang="tr-TR" smtClean="0"/>
              <a:pPr/>
              <a:t>23.08.2017</a:t>
            </a:fld>
            <a:endParaRPr lang="tr-TR"/>
          </a:p>
        </p:txBody>
      </p:sp>
      <p:sp>
        <p:nvSpPr>
          <p:cNvPr id="5" name="Altbilgi Yer Tutucusu 4"/>
          <p:cNvSpPr>
            <a:spLocks noGrp="1"/>
          </p:cNvSpPr>
          <p:nvPr>
            <p:ph type="ftr" sz="quarter" idx="11"/>
          </p:nvPr>
        </p:nvSpPr>
        <p:spPr/>
        <p:txBody>
          <a:bodyPr/>
          <a:lstStyle/>
          <a:p>
            <a:r>
              <a:rPr lang="tr-TR"/>
              <a:t>Özel Yeteneklerin Geliştirilmesi Daire Başkanlığı</a:t>
            </a:r>
          </a:p>
        </p:txBody>
      </p:sp>
      <p:sp>
        <p:nvSpPr>
          <p:cNvPr id="6" name="Slayt Numarası Yer Tutucusu 5"/>
          <p:cNvSpPr>
            <a:spLocks noGrp="1"/>
          </p:cNvSpPr>
          <p:nvPr>
            <p:ph type="sldNum" sz="quarter" idx="12"/>
          </p:nvPr>
        </p:nvSpPr>
        <p:spPr/>
        <p:txBody>
          <a:bodyPr/>
          <a:lstStyle/>
          <a:p>
            <a:pPr>
              <a:defRPr/>
            </a:pPr>
            <a:fld id="{ADD943AC-D8E1-497C-AC23-F41D5B2683CD}" type="slidenum">
              <a:rPr lang="en-US" smtClean="0"/>
              <a:pPr>
                <a:defRPr/>
              </a:pPr>
              <a:t>‹#›</a:t>
            </a:fld>
            <a:endParaRPr lang="en-US"/>
          </a:p>
        </p:txBody>
      </p:sp>
      <p:sp>
        <p:nvSpPr>
          <p:cNvPr id="7" name="Başlık 6"/>
          <p:cNvSpPr>
            <a:spLocks noGrp="1"/>
          </p:cNvSpPr>
          <p:nvPr>
            <p:ph type="title"/>
          </p:nvPr>
        </p:nvSpPr>
        <p:spPr/>
        <p:txBody>
          <a:bodyPr rtlCol="0"/>
          <a:lstStyle/>
          <a:p>
            <a:r>
              <a:rPr kumimoji="0" lang="tr-TR"/>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a:t>Asıl başlık stili için tıklatın</a:t>
            </a:r>
            <a:endParaRPr kumimoji="0" lang="en-US"/>
          </a:p>
        </p:txBody>
      </p:sp>
      <p:sp>
        <p:nvSpPr>
          <p:cNvPr id="3" name="Metin Yer Tutucus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a:t>Asıl metin stillerini düzenlemek için tıklatın</a:t>
            </a:r>
          </a:p>
        </p:txBody>
      </p:sp>
      <p:sp>
        <p:nvSpPr>
          <p:cNvPr id="4" name="Veri Yer Tutucusu 3"/>
          <p:cNvSpPr>
            <a:spLocks noGrp="1"/>
          </p:cNvSpPr>
          <p:nvPr>
            <p:ph type="dt" sz="half" idx="10"/>
          </p:nvPr>
        </p:nvSpPr>
        <p:spPr/>
        <p:txBody>
          <a:bodyPr/>
          <a:lstStyle/>
          <a:p>
            <a:fld id="{CC628AF5-F660-4C68-B3AA-7A4F5F5557F7}" type="datetime1">
              <a:rPr lang="tr-TR" smtClean="0"/>
              <a:pPr/>
              <a:t>23.08.2017</a:t>
            </a:fld>
            <a:endParaRPr lang="tr-TR"/>
          </a:p>
        </p:txBody>
      </p:sp>
      <p:sp>
        <p:nvSpPr>
          <p:cNvPr id="5" name="Altbilgi Yer Tutucusu 4"/>
          <p:cNvSpPr>
            <a:spLocks noGrp="1"/>
          </p:cNvSpPr>
          <p:nvPr>
            <p:ph type="ftr" sz="quarter" idx="11"/>
          </p:nvPr>
        </p:nvSpPr>
        <p:spPr/>
        <p:txBody>
          <a:bodyPr/>
          <a:lstStyle/>
          <a:p>
            <a:r>
              <a:rPr lang="tr-TR"/>
              <a:t>Özel Yeteneklerin Geliştirilmesi Daire Başkanlığı</a:t>
            </a:r>
          </a:p>
        </p:txBody>
      </p:sp>
      <p:sp>
        <p:nvSpPr>
          <p:cNvPr id="6" name="Slayt Numarası Yer Tutucusu 5"/>
          <p:cNvSpPr>
            <a:spLocks noGrp="1"/>
          </p:cNvSpPr>
          <p:nvPr>
            <p:ph type="sldNum" sz="quarter" idx="12"/>
          </p:nvPr>
        </p:nvSpPr>
        <p:spPr/>
        <p:txBody>
          <a:bodyPr/>
          <a:lstStyle/>
          <a:p>
            <a:pPr>
              <a:defRPr/>
            </a:pPr>
            <a:fld id="{376E3348-FA13-4ABF-89CD-EED29B4F27EB}" type="slidenum">
              <a:rPr lang="en-US" smtClean="0"/>
              <a:pPr>
                <a:defRPr/>
              </a:pPr>
              <a:t>‹#›</a:t>
            </a:fld>
            <a:endParaRPr lang="en-US"/>
          </a:p>
        </p:txBody>
      </p:sp>
      <p:sp>
        <p:nvSpPr>
          <p:cNvPr id="7" name="Köşeli Çift Ayraç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Köşeli Çift Ayraç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İçerik Yer Tutucus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Veri Yer Tutucusu 4"/>
          <p:cNvSpPr>
            <a:spLocks noGrp="1"/>
          </p:cNvSpPr>
          <p:nvPr>
            <p:ph type="dt" sz="half" idx="10"/>
          </p:nvPr>
        </p:nvSpPr>
        <p:spPr/>
        <p:txBody>
          <a:bodyPr/>
          <a:lstStyle/>
          <a:p>
            <a:fld id="{F3BEEDFB-195F-4FD2-AFC9-450BF67AF249}" type="datetime1">
              <a:rPr lang="tr-TR" smtClean="0"/>
              <a:pPr/>
              <a:t>23.08.2017</a:t>
            </a:fld>
            <a:endParaRPr lang="tr-TR"/>
          </a:p>
        </p:txBody>
      </p:sp>
      <p:sp>
        <p:nvSpPr>
          <p:cNvPr id="6" name="Altbilgi Yer Tutucusu 5"/>
          <p:cNvSpPr>
            <a:spLocks noGrp="1"/>
          </p:cNvSpPr>
          <p:nvPr>
            <p:ph type="ftr" sz="quarter" idx="11"/>
          </p:nvPr>
        </p:nvSpPr>
        <p:spPr/>
        <p:txBody>
          <a:bodyPr/>
          <a:lstStyle/>
          <a:p>
            <a:r>
              <a:rPr lang="tr-TR"/>
              <a:t>Özel Yeteneklerin Geliştirilmesi Daire Başkanlığı</a:t>
            </a:r>
          </a:p>
        </p:txBody>
      </p:sp>
      <p:sp>
        <p:nvSpPr>
          <p:cNvPr id="7" name="Slayt Numarası Yer Tutucusu 6"/>
          <p:cNvSpPr>
            <a:spLocks noGrp="1"/>
          </p:cNvSpPr>
          <p:nvPr>
            <p:ph type="sldNum" sz="quarter" idx="12"/>
          </p:nvPr>
        </p:nvSpPr>
        <p:spPr/>
        <p:txBody>
          <a:bodyPr/>
          <a:lstStyle/>
          <a:p>
            <a:pPr>
              <a:defRPr/>
            </a:pPr>
            <a:fld id="{33ABCEDB-0BC4-4902-A498-44602C92A0DA}" type="slidenum">
              <a:rPr lang="en-US" smtClean="0"/>
              <a:pPr>
                <a:defRPr/>
              </a:pPr>
              <a:t>‹#›</a:t>
            </a:fld>
            <a:endParaRPr lang="en-US"/>
          </a:p>
        </p:txBody>
      </p:sp>
      <p:sp>
        <p:nvSpPr>
          <p:cNvPr id="8" name="Başlık 7"/>
          <p:cNvSpPr>
            <a:spLocks noGrp="1"/>
          </p:cNvSpPr>
          <p:nvPr>
            <p:ph type="title"/>
          </p:nvPr>
        </p:nvSpPr>
        <p:spPr/>
        <p:txBody>
          <a:bodyPr rtlCol="0"/>
          <a:lstStyle/>
          <a:p>
            <a:r>
              <a:rPr kumimoji="0" lang="tr-TR"/>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8229600" cy="1143000"/>
          </a:xfrm>
        </p:spPr>
        <p:txBody>
          <a:bodyPr anchor="ctr"/>
          <a:lstStyle>
            <a:lvl1pPr>
              <a:defRPr/>
            </a:lvl1pPr>
            <a:extLst/>
          </a:lstStyle>
          <a:p>
            <a:r>
              <a:rPr kumimoji="0" lang="tr-TR"/>
              <a:t>Asıl başlık stili için tıklatın</a:t>
            </a:r>
            <a:endParaRPr kumimoji="0" lang="en-US"/>
          </a:p>
        </p:txBody>
      </p:sp>
      <p:sp>
        <p:nvSpPr>
          <p:cNvPr id="3" name="Metin Yer Tutucus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4" name="Metin Yer Tutucus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5" name="İçerik Yer Tutucus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İçerik Yer Tutucus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Veri Yer Tutucusu 6"/>
          <p:cNvSpPr>
            <a:spLocks noGrp="1"/>
          </p:cNvSpPr>
          <p:nvPr>
            <p:ph type="dt" sz="half" idx="10"/>
          </p:nvPr>
        </p:nvSpPr>
        <p:spPr/>
        <p:txBody>
          <a:bodyPr/>
          <a:lstStyle/>
          <a:p>
            <a:fld id="{B64255AE-4570-4A23-9F3B-E985A5137842}" type="datetime1">
              <a:rPr lang="tr-TR" smtClean="0"/>
              <a:pPr/>
              <a:t>23.08.2017</a:t>
            </a:fld>
            <a:endParaRPr lang="tr-TR"/>
          </a:p>
        </p:txBody>
      </p:sp>
      <p:sp>
        <p:nvSpPr>
          <p:cNvPr id="8" name="Altbilgi Yer Tutucusu 7"/>
          <p:cNvSpPr>
            <a:spLocks noGrp="1"/>
          </p:cNvSpPr>
          <p:nvPr>
            <p:ph type="ftr" sz="quarter" idx="11"/>
          </p:nvPr>
        </p:nvSpPr>
        <p:spPr/>
        <p:txBody>
          <a:bodyPr/>
          <a:lstStyle/>
          <a:p>
            <a:r>
              <a:rPr lang="tr-TR"/>
              <a:t>Özel Yeteneklerin Geliştirilmesi Daire Başkanlığı</a:t>
            </a:r>
          </a:p>
        </p:txBody>
      </p:sp>
      <p:sp>
        <p:nvSpPr>
          <p:cNvPr id="9" name="Slayt Numarası Yer Tutucusu 8"/>
          <p:cNvSpPr>
            <a:spLocks noGrp="1"/>
          </p:cNvSpPr>
          <p:nvPr>
            <p:ph type="sldNum" sz="quarter" idx="12"/>
          </p:nvPr>
        </p:nvSpPr>
        <p:spPr/>
        <p:txBody>
          <a:bodyPr/>
          <a:lstStyle/>
          <a:p>
            <a:pPr>
              <a:defRPr/>
            </a:pPr>
            <a:fld id="{26D8C4D9-1520-4DA7-AEA5-678744446FFF}"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Veri Yer Tutucusu 2"/>
          <p:cNvSpPr>
            <a:spLocks noGrp="1"/>
          </p:cNvSpPr>
          <p:nvPr>
            <p:ph type="dt" sz="half" idx="10"/>
          </p:nvPr>
        </p:nvSpPr>
        <p:spPr/>
        <p:txBody>
          <a:bodyPr/>
          <a:lstStyle/>
          <a:p>
            <a:fld id="{371DDB8C-3519-47C6-8FC4-EB49A3097F98}" type="datetime1">
              <a:rPr lang="tr-TR" smtClean="0"/>
              <a:pPr/>
              <a:t>23.08.2017</a:t>
            </a:fld>
            <a:endParaRPr lang="tr-TR"/>
          </a:p>
        </p:txBody>
      </p:sp>
      <p:sp>
        <p:nvSpPr>
          <p:cNvPr id="4" name="Altbilgi Yer Tutucusu 3"/>
          <p:cNvSpPr>
            <a:spLocks noGrp="1"/>
          </p:cNvSpPr>
          <p:nvPr>
            <p:ph type="ftr" sz="quarter" idx="11"/>
          </p:nvPr>
        </p:nvSpPr>
        <p:spPr/>
        <p:txBody>
          <a:bodyPr/>
          <a:lstStyle/>
          <a:p>
            <a:r>
              <a:rPr lang="tr-TR"/>
              <a:t>Özel Yeteneklerin Geliştirilmesi Daire Başkanlığı</a:t>
            </a:r>
          </a:p>
        </p:txBody>
      </p:sp>
      <p:sp>
        <p:nvSpPr>
          <p:cNvPr id="5" name="Slayt Numarası Yer Tutucusu 4"/>
          <p:cNvSpPr>
            <a:spLocks noGrp="1"/>
          </p:cNvSpPr>
          <p:nvPr>
            <p:ph type="sldNum" sz="quarter" idx="12"/>
          </p:nvPr>
        </p:nvSpPr>
        <p:spPr/>
        <p:txBody>
          <a:bodyPr/>
          <a:lstStyle/>
          <a:p>
            <a:pPr>
              <a:defRPr/>
            </a:pPr>
            <a:fld id="{3A52865B-ADB8-42A2-B104-A1FA0D2D5B45}" type="slidenum">
              <a:rPr lang="en-US" smtClean="0"/>
              <a:pPr>
                <a:defRPr/>
              </a:pPr>
              <a:t>‹#›</a:t>
            </a:fld>
            <a:endParaRPr lang="en-US"/>
          </a:p>
        </p:txBody>
      </p:sp>
      <p:sp>
        <p:nvSpPr>
          <p:cNvPr id="6" name="Başlık 5"/>
          <p:cNvSpPr>
            <a:spLocks noGrp="1"/>
          </p:cNvSpPr>
          <p:nvPr>
            <p:ph type="title"/>
          </p:nvPr>
        </p:nvSpPr>
        <p:spPr/>
        <p:txBody>
          <a:bodyPr rtlCol="0"/>
          <a:lstStyle/>
          <a:p>
            <a:r>
              <a:rPr kumimoji="0" lang="tr-TR"/>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A30F3FE-919D-4350-97F6-C64F56F248E8}" type="datetime1">
              <a:rPr lang="tr-TR" smtClean="0"/>
              <a:pPr/>
              <a:t>23.08.2017</a:t>
            </a:fld>
            <a:endParaRPr lang="tr-TR"/>
          </a:p>
        </p:txBody>
      </p:sp>
      <p:sp>
        <p:nvSpPr>
          <p:cNvPr id="3" name="Altbilgi Yer Tutucusu 2"/>
          <p:cNvSpPr>
            <a:spLocks noGrp="1"/>
          </p:cNvSpPr>
          <p:nvPr>
            <p:ph type="ftr" sz="quarter" idx="11"/>
          </p:nvPr>
        </p:nvSpPr>
        <p:spPr/>
        <p:txBody>
          <a:bodyPr/>
          <a:lstStyle/>
          <a:p>
            <a:r>
              <a:rPr lang="tr-TR"/>
              <a:t>Özel Yeteneklerin Geliştirilmesi Daire Başkanlığı</a:t>
            </a:r>
          </a:p>
        </p:txBody>
      </p:sp>
      <p:sp>
        <p:nvSpPr>
          <p:cNvPr id="4" name="Slayt Numarası Yer Tutucusu 3"/>
          <p:cNvSpPr>
            <a:spLocks noGrp="1"/>
          </p:cNvSpPr>
          <p:nvPr>
            <p:ph type="sldNum" sz="quarter" idx="12"/>
          </p:nvPr>
        </p:nvSpPr>
        <p:spPr/>
        <p:txBody>
          <a:bodyPr/>
          <a:lstStyle/>
          <a:p>
            <a:pPr>
              <a:defRPr/>
            </a:pPr>
            <a:fld id="{A440B36C-1DF1-4C73-B47F-04377F062FE3}"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a:t>Asıl başlık stili için tıklatın</a:t>
            </a:r>
            <a:endParaRPr kumimoji="0" lang="en-US"/>
          </a:p>
        </p:txBody>
      </p:sp>
      <p:sp>
        <p:nvSpPr>
          <p:cNvPr id="3" name="Metin Yer Tutucus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a:t>Asıl metin stillerini düzenlemek için tıklatın</a:t>
            </a:r>
          </a:p>
        </p:txBody>
      </p:sp>
      <p:sp>
        <p:nvSpPr>
          <p:cNvPr id="4" name="İçerik Yer Tutucus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Veri Yer Tutucusu 4"/>
          <p:cNvSpPr>
            <a:spLocks noGrp="1"/>
          </p:cNvSpPr>
          <p:nvPr>
            <p:ph type="dt" sz="half" idx="10"/>
          </p:nvPr>
        </p:nvSpPr>
        <p:spPr>
          <a:xfrm>
            <a:off x="6727032" y="6407944"/>
            <a:ext cx="1920240" cy="365760"/>
          </a:xfrm>
        </p:spPr>
        <p:txBody>
          <a:bodyPr/>
          <a:lstStyle/>
          <a:p>
            <a:fld id="{5C39B853-52D0-4012-8082-1327BDA55E68}" type="datetime1">
              <a:rPr lang="tr-TR" smtClean="0"/>
              <a:pPr/>
              <a:t>23.08.2017</a:t>
            </a:fld>
            <a:endParaRPr lang="tr-TR"/>
          </a:p>
        </p:txBody>
      </p:sp>
      <p:sp>
        <p:nvSpPr>
          <p:cNvPr id="6" name="Altbilgi Yer Tutucusu 5"/>
          <p:cNvSpPr>
            <a:spLocks noGrp="1"/>
          </p:cNvSpPr>
          <p:nvPr>
            <p:ph type="ftr" sz="quarter" idx="11"/>
          </p:nvPr>
        </p:nvSpPr>
        <p:spPr/>
        <p:txBody>
          <a:bodyPr/>
          <a:lstStyle/>
          <a:p>
            <a:r>
              <a:rPr lang="tr-TR"/>
              <a:t>Özel Yeteneklerin Geliştirilmesi Daire Başkanlığı</a:t>
            </a:r>
          </a:p>
        </p:txBody>
      </p:sp>
      <p:sp>
        <p:nvSpPr>
          <p:cNvPr id="7" name="Slayt Numarası Yer Tutucusu 6"/>
          <p:cNvSpPr>
            <a:spLocks noGrp="1"/>
          </p:cNvSpPr>
          <p:nvPr>
            <p:ph type="sldNum" sz="quarter" idx="12"/>
          </p:nvPr>
        </p:nvSpPr>
        <p:spPr/>
        <p:txBody>
          <a:bodyPr/>
          <a:lstStyle/>
          <a:p>
            <a:pPr>
              <a:defRPr/>
            </a:pPr>
            <a:fld id="{32F9FD2A-7FF9-4916-A2D3-53D6048EB944}"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Metin Yer Tutucus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a:t>Asıl metin stillerini düzenlemek için tıklatın</a:t>
            </a:r>
          </a:p>
        </p:txBody>
      </p:sp>
      <p:sp>
        <p:nvSpPr>
          <p:cNvPr id="3" name="Resim Yer Tutucus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a:t>Resim eklemek için simgeyi tıklatın</a:t>
            </a:r>
            <a:endParaRPr kumimoji="0" lang="en-US" dirty="0"/>
          </a:p>
        </p:txBody>
      </p:sp>
      <p:sp>
        <p:nvSpPr>
          <p:cNvPr id="5" name="Veri Yer Tutucusu 4"/>
          <p:cNvSpPr>
            <a:spLocks noGrp="1"/>
          </p:cNvSpPr>
          <p:nvPr>
            <p:ph type="dt" sz="half" idx="10"/>
          </p:nvPr>
        </p:nvSpPr>
        <p:spPr/>
        <p:txBody>
          <a:bodyPr/>
          <a:lstStyle>
            <a:lvl1pPr>
              <a:defRPr>
                <a:solidFill>
                  <a:schemeClr val="tx1"/>
                </a:solidFill>
              </a:defRPr>
            </a:lvl1pPr>
            <a:extLst/>
          </a:lstStyle>
          <a:p>
            <a:fld id="{1F1C5039-10F5-439F-8391-2FC56558F584}" type="datetime1">
              <a:rPr lang="tr-TR" smtClean="0"/>
              <a:pPr/>
              <a:t>23.08.2017</a:t>
            </a:fld>
            <a:endParaRPr lang="tr-TR"/>
          </a:p>
        </p:txBody>
      </p:sp>
      <p:sp>
        <p:nvSpPr>
          <p:cNvPr id="6" name="Altbilgi Yer Tutucusu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tr-TR"/>
              <a:t>Özel Yeteneklerin Geliştirilmesi Daire Başkanlığı</a:t>
            </a:r>
          </a:p>
        </p:txBody>
      </p:sp>
      <p:sp>
        <p:nvSpPr>
          <p:cNvPr id="7" name="Slayt Numarası Yer Tutucusu 6"/>
          <p:cNvSpPr>
            <a:spLocks noGrp="1"/>
          </p:cNvSpPr>
          <p:nvPr>
            <p:ph type="sldNum" sz="quarter" idx="12"/>
          </p:nvPr>
        </p:nvSpPr>
        <p:spPr/>
        <p:txBody>
          <a:bodyPr/>
          <a:lstStyle>
            <a:lvl1pPr>
              <a:defRPr>
                <a:solidFill>
                  <a:schemeClr val="tx1"/>
                </a:solidFill>
              </a:defRPr>
            </a:lvl1pPr>
            <a:extLst/>
          </a:lstStyle>
          <a:p>
            <a:pPr>
              <a:defRPr/>
            </a:pPr>
            <a:fld id="{665B1D40-0EFF-48A6-BEE7-CB0402CDFC65}" type="slidenum">
              <a:rPr lang="en-US" smtClean="0"/>
              <a:pPr>
                <a:defRPr/>
              </a:pPr>
              <a:t>‹#›</a:t>
            </a:fld>
            <a:endParaRPr lang="en-US"/>
          </a:p>
        </p:txBody>
      </p:sp>
      <p:sp>
        <p:nvSpPr>
          <p:cNvPr id="2" name="Başlık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a:t>Asıl başlık stili için tıklatın</a:t>
            </a:r>
            <a:endParaRPr kumimoji="0" lang="en-US"/>
          </a:p>
        </p:txBody>
      </p:sp>
      <p:sp>
        <p:nvSpPr>
          <p:cNvPr id="8" name="Serbest 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erbest 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 Üçgen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Düz Bağlayıcı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Köşeli Çift Ayraç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Köşeli Çift Ayraç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Serbest 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erbest 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ik Üçgen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Düz Bağlayıcı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Başlık Yer Tutucus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tr-TR"/>
              <a:t>Asıl başlık stili için tıklatın</a:t>
            </a:r>
            <a:endParaRPr kumimoji="0" lang="en-US"/>
          </a:p>
        </p:txBody>
      </p:sp>
      <p:sp>
        <p:nvSpPr>
          <p:cNvPr id="30" name="Metin Yer Tutucusu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0" name="Veri Yer Tutucusu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FD46086-B555-402E-AC1B-B2B0F3AD6E0E}" type="datetime1">
              <a:rPr lang="tr-TR" smtClean="0"/>
              <a:pPr/>
              <a:t>23.08.2017</a:t>
            </a:fld>
            <a:endParaRPr lang="en-US"/>
          </a:p>
        </p:txBody>
      </p:sp>
      <p:sp>
        <p:nvSpPr>
          <p:cNvPr id="22" name="Altbilgi Yer Tutucusu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a:t>Özel Yeteneklerin Geliştirilmesi Daire Başkanlığı</a:t>
            </a:r>
            <a:endParaRPr lang="en-US" dirty="0"/>
          </a:p>
        </p:txBody>
      </p:sp>
      <p:sp>
        <p:nvSpPr>
          <p:cNvPr id="18" name="Slayt Numarası Yer Tutucus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6210C573-FDA7-4DD6-A13A-71E721454E1F}"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839" r:id="rId1"/>
    <p:sldLayoutId id="2147483840"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meb.gov.tr/"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meb.gov.tr/"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a:solidFill>
            <a:srgbClr val="A7DD47"/>
          </a:solidFill>
        </p:spPr>
        <p:txBody>
          <a:bodyPr/>
          <a:lstStyle/>
          <a:p>
            <a:pPr marL="68580" indent="0" algn="ctr">
              <a:buNone/>
              <a:defRPr/>
            </a:pPr>
            <a:endParaRPr lang="tr-TR" dirty="0"/>
          </a:p>
          <a:p>
            <a:pPr marL="68580" indent="0" algn="ctr">
              <a:buNone/>
              <a:defRPr/>
            </a:pPr>
            <a:endParaRPr lang="tr-TR" dirty="0"/>
          </a:p>
          <a:p>
            <a:pPr marL="68580" indent="0" algn="ctr">
              <a:buNone/>
              <a:defRPr/>
            </a:pPr>
            <a:endParaRPr lang="tr-TR" dirty="0"/>
          </a:p>
          <a:p>
            <a:pPr marL="68580" indent="0" algn="ctr">
              <a:buNone/>
              <a:defRPr/>
            </a:pPr>
            <a:r>
              <a:rPr lang="tr-TR" sz="2800" b="1" dirty="0">
                <a:effectLst>
                  <a:outerShdw blurRad="38100" dist="38100" dir="2700000" algn="tl">
                    <a:srgbClr val="000000">
                      <a:alpha val="43137"/>
                    </a:srgbClr>
                  </a:outerShdw>
                </a:effectLst>
              </a:rPr>
              <a:t>   </a:t>
            </a:r>
          </a:p>
          <a:p>
            <a:pPr marL="68580" indent="0" algn="ctr">
              <a:buNone/>
              <a:defRPr/>
            </a:pPr>
            <a:r>
              <a:rPr lang="tr-TR" sz="2800" b="1" dirty="0">
                <a:effectLst>
                  <a:outerShdw blurRad="38100" dist="38100" dir="2700000" algn="tl">
                    <a:srgbClr val="000000">
                      <a:alpha val="43137"/>
                    </a:srgbClr>
                  </a:outerShdw>
                </a:effectLst>
              </a:rPr>
              <a:t>  ÖZEL EĞİTİM VE REHBERLİK HİZMETLERİ GENEL MÜDÜRLÜĞÜ</a:t>
            </a:r>
          </a:p>
          <a:p>
            <a:pPr marL="68580" indent="0" algn="ctr">
              <a:buNone/>
              <a:defRPr/>
            </a:pPr>
            <a:endParaRPr lang="tr-TR" sz="2400" b="1" dirty="0">
              <a:effectLst>
                <a:outerShdw blurRad="38100" dist="38100" dir="2700000" algn="tl">
                  <a:srgbClr val="000000">
                    <a:alpha val="43137"/>
                  </a:srgbClr>
                </a:outerShdw>
              </a:effectLst>
            </a:endParaRPr>
          </a:p>
          <a:p>
            <a:pPr marL="68580" indent="0" algn="ctr">
              <a:buNone/>
              <a:defRPr/>
            </a:pPr>
            <a:r>
              <a:rPr lang="tr-TR" sz="2400" b="1" dirty="0">
                <a:effectLst>
                  <a:outerShdw blurRad="38100" dist="38100" dir="2700000" algn="tl">
                    <a:srgbClr val="000000">
                      <a:alpha val="43137"/>
                    </a:srgbClr>
                  </a:outerShdw>
                </a:effectLst>
              </a:rPr>
              <a:t>Özel Yeteneklerin Geliştirilmesi Daire Başkanlığı</a:t>
            </a:r>
          </a:p>
          <a:p>
            <a:pPr marL="68580" indent="0" algn="ctr">
              <a:buNone/>
              <a:defRPr/>
            </a:pPr>
            <a:endParaRPr lang="tr-TR" sz="1800" b="1" dirty="0">
              <a:effectLst>
                <a:outerShdw blurRad="38100" dist="38100" dir="2700000" algn="tl">
                  <a:srgbClr val="000000">
                    <a:alpha val="43137"/>
                  </a:srgbClr>
                </a:outerShdw>
              </a:effectLst>
            </a:endParaRPr>
          </a:p>
          <a:p>
            <a:pPr marL="68580" indent="0" algn="ctr">
              <a:lnSpc>
                <a:spcPct val="150000"/>
              </a:lnSpc>
              <a:buNone/>
              <a:defRPr/>
            </a:pPr>
            <a:r>
              <a:rPr lang="tr-TR" sz="1800" b="1" dirty="0">
                <a:effectLst>
                  <a:outerShdw blurRad="38100" dist="38100" dir="2700000" algn="tl">
                    <a:srgbClr val="000000">
                      <a:alpha val="43137"/>
                    </a:srgbClr>
                  </a:outerShdw>
                </a:effectLst>
              </a:rPr>
              <a:t>ÖZEL YETENEKLİ ÖĞRENCİLER </a:t>
            </a:r>
          </a:p>
          <a:p>
            <a:pPr marL="68580" indent="0" algn="ctr">
              <a:lnSpc>
                <a:spcPct val="150000"/>
              </a:lnSpc>
              <a:buNone/>
              <a:defRPr/>
            </a:pPr>
            <a:r>
              <a:rPr lang="tr-TR" sz="1800" b="1" dirty="0">
                <a:effectLst>
                  <a:outerShdw blurRad="38100" dist="38100" dir="2700000" algn="tl">
                    <a:srgbClr val="000000">
                      <a:alpha val="43137"/>
                    </a:srgbClr>
                  </a:outerShdw>
                </a:effectLst>
              </a:rPr>
              <a:t>VE </a:t>
            </a:r>
          </a:p>
          <a:p>
            <a:pPr marL="68580" indent="0" algn="ctr">
              <a:lnSpc>
                <a:spcPct val="150000"/>
              </a:lnSpc>
              <a:buNone/>
              <a:defRPr/>
            </a:pPr>
            <a:r>
              <a:rPr lang="tr-TR" sz="1800" b="1" dirty="0">
                <a:effectLst>
                  <a:outerShdw blurRad="38100" dist="38100" dir="2700000" algn="tl">
                    <a:srgbClr val="000000">
                      <a:alpha val="43137"/>
                    </a:srgbClr>
                  </a:outerShdw>
                </a:effectLst>
              </a:rPr>
              <a:t>BİLİM VE SANAT MERKEZLERİNE (BİLSEM)</a:t>
            </a:r>
          </a:p>
          <a:p>
            <a:pPr marL="68580" indent="0" algn="ctr">
              <a:lnSpc>
                <a:spcPct val="150000"/>
              </a:lnSpc>
              <a:buNone/>
              <a:defRPr/>
            </a:pPr>
            <a:r>
              <a:rPr lang="tr-TR" sz="1800" b="1" dirty="0">
                <a:effectLst>
                  <a:outerShdw blurRad="38100" dist="38100" dir="2700000" algn="tl">
                    <a:srgbClr val="000000">
                      <a:alpha val="43137"/>
                    </a:srgbClr>
                  </a:outerShdw>
                </a:effectLst>
              </a:rPr>
              <a:t>ÖĞRENCİ YÖNLENDİRİRKEN DİKKAT EDİLMESİ GEREKENLER</a:t>
            </a:r>
          </a:p>
        </p:txBody>
      </p:sp>
      <p:sp>
        <p:nvSpPr>
          <p:cNvPr id="4" name="3 Slayt Numarası Yer Tutucusu"/>
          <p:cNvSpPr>
            <a:spLocks noGrp="1"/>
          </p:cNvSpPr>
          <p:nvPr>
            <p:ph type="sldNum" sz="quarter" idx="12"/>
          </p:nvPr>
        </p:nvSpPr>
        <p:spPr/>
        <p:txBody>
          <a:bodyPr/>
          <a:lstStyle/>
          <a:p>
            <a:pPr>
              <a:defRPr/>
            </a:pPr>
            <a:fld id="{6AD54520-5A92-4FE2-BACA-8FE16558470F}" type="slidenum">
              <a:rPr lang="en-US" smtClean="0"/>
              <a:pPr>
                <a:defRPr/>
              </a:pPr>
              <a:t>1</a:t>
            </a:fld>
            <a:endParaRPr lang="en-US"/>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23928" y="269518"/>
            <a:ext cx="1224136" cy="1215266"/>
          </a:xfrm>
          <a:prstGeom prst="rect">
            <a:avLst/>
          </a:prstGeom>
        </p:spPr>
      </p:pic>
    </p:spTree>
    <p:extLst>
      <p:ext uri="{BB962C8B-B14F-4D97-AF65-F5344CB8AC3E}">
        <p14:creationId xmlns:p14="http://schemas.microsoft.com/office/powerpoint/2010/main" val="369688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2 İçerik Yer Tutucusu"/>
          <p:cNvSpPr>
            <a:spLocks noGrp="1"/>
          </p:cNvSpPr>
          <p:nvPr>
            <p:ph idx="1"/>
          </p:nvPr>
        </p:nvSpPr>
        <p:spPr>
          <a:xfrm>
            <a:off x="564219" y="1435635"/>
            <a:ext cx="8590695" cy="4608512"/>
          </a:xfrm>
        </p:spPr>
        <p:txBody>
          <a:bodyPr>
            <a:noAutofit/>
          </a:bodyPr>
          <a:lstStyle/>
          <a:p>
            <a:pPr eaLnBrk="1" fontAlgn="auto" hangingPunct="1">
              <a:lnSpc>
                <a:spcPct val="150000"/>
              </a:lnSpc>
              <a:spcAft>
                <a:spcPts val="0"/>
              </a:spcAft>
              <a:buFont typeface="Wingdings" panose="05000000000000000000" pitchFamily="2" charset="2"/>
              <a:buChar char="Ø"/>
              <a:defRPr/>
            </a:pPr>
            <a:r>
              <a:rPr lang="tr-TR" sz="1400" dirty="0">
                <a:solidFill>
                  <a:schemeClr val="tx1"/>
                </a:solidFill>
                <a:latin typeface="Verdana" pitchFamily="34" charset="0"/>
              </a:rPr>
              <a:t>Çeşitli alanlarda özel yetenekleri vardır.</a:t>
            </a:r>
          </a:p>
          <a:p>
            <a:pPr eaLnBrk="1" fontAlgn="auto" hangingPunct="1">
              <a:lnSpc>
                <a:spcPct val="150000"/>
              </a:lnSpc>
              <a:spcAft>
                <a:spcPts val="0"/>
              </a:spcAft>
              <a:buFont typeface="Wingdings" panose="05000000000000000000" pitchFamily="2" charset="2"/>
              <a:buChar char="Ø"/>
              <a:defRPr/>
            </a:pPr>
            <a:r>
              <a:rPr lang="tr-TR" sz="1400" dirty="0">
                <a:solidFill>
                  <a:schemeClr val="tx1"/>
                </a:solidFill>
                <a:latin typeface="Verdana" pitchFamily="34" charset="0"/>
              </a:rPr>
              <a:t>Yoğun motivasyon gösterebilirler.</a:t>
            </a:r>
          </a:p>
          <a:p>
            <a:pPr eaLnBrk="1" fontAlgn="auto" hangingPunct="1">
              <a:lnSpc>
                <a:spcPct val="150000"/>
              </a:lnSpc>
              <a:spcAft>
                <a:spcPts val="0"/>
              </a:spcAft>
              <a:buFont typeface="Wingdings" panose="05000000000000000000" pitchFamily="2" charset="2"/>
              <a:buChar char="Ø"/>
              <a:defRPr/>
            </a:pPr>
            <a:r>
              <a:rPr lang="tr-TR" sz="1400" dirty="0">
                <a:solidFill>
                  <a:schemeClr val="tx1"/>
                </a:solidFill>
                <a:latin typeface="Verdana" pitchFamily="34" charset="0"/>
              </a:rPr>
              <a:t>Gelişim basamaklarını yaşıtlarından önce tamamlarlar.</a:t>
            </a:r>
          </a:p>
          <a:p>
            <a:pPr eaLnBrk="1" fontAlgn="auto" hangingPunct="1">
              <a:lnSpc>
                <a:spcPct val="150000"/>
              </a:lnSpc>
              <a:spcAft>
                <a:spcPts val="0"/>
              </a:spcAft>
              <a:buFont typeface="Wingdings" panose="05000000000000000000" pitchFamily="2" charset="2"/>
              <a:buChar char="Ø"/>
              <a:defRPr/>
            </a:pPr>
            <a:r>
              <a:rPr lang="tr-TR" sz="1400" dirty="0">
                <a:solidFill>
                  <a:schemeClr val="tx1"/>
                </a:solidFill>
                <a:latin typeface="Verdana" pitchFamily="34" charset="0"/>
              </a:rPr>
              <a:t>Sürekli soru sorarlar, meraklıdırlar.</a:t>
            </a:r>
          </a:p>
          <a:p>
            <a:pPr eaLnBrk="1" fontAlgn="auto" hangingPunct="1">
              <a:lnSpc>
                <a:spcPct val="150000"/>
              </a:lnSpc>
              <a:spcAft>
                <a:spcPts val="0"/>
              </a:spcAft>
              <a:buFont typeface="Wingdings" panose="05000000000000000000" pitchFamily="2" charset="2"/>
              <a:buChar char="Ø"/>
              <a:defRPr/>
            </a:pPr>
            <a:r>
              <a:rPr lang="tr-TR" sz="1400" dirty="0">
                <a:solidFill>
                  <a:schemeClr val="tx1"/>
                </a:solidFill>
                <a:latin typeface="Verdana" pitchFamily="34" charset="0"/>
              </a:rPr>
              <a:t>Ayrıntılara dikkat ederler.</a:t>
            </a:r>
          </a:p>
          <a:p>
            <a:pPr eaLnBrk="1" fontAlgn="auto" hangingPunct="1">
              <a:lnSpc>
                <a:spcPct val="150000"/>
              </a:lnSpc>
              <a:spcAft>
                <a:spcPts val="0"/>
              </a:spcAft>
              <a:buFont typeface="Wingdings" panose="05000000000000000000" pitchFamily="2" charset="2"/>
              <a:buChar char="Ø"/>
              <a:defRPr/>
            </a:pPr>
            <a:r>
              <a:rPr lang="tr-TR" sz="1400" dirty="0">
                <a:solidFill>
                  <a:schemeClr val="tx1"/>
                </a:solidFill>
                <a:latin typeface="Verdana" pitchFamily="34" charset="0"/>
              </a:rPr>
              <a:t>Kendisinin seçtiği konuda veya ilgi alanlarında bağımsız çalışabilirler.</a:t>
            </a:r>
          </a:p>
          <a:p>
            <a:pPr eaLnBrk="1" fontAlgn="auto" hangingPunct="1">
              <a:lnSpc>
                <a:spcPct val="150000"/>
              </a:lnSpc>
              <a:spcAft>
                <a:spcPts val="0"/>
              </a:spcAft>
              <a:buFont typeface="Wingdings" panose="05000000000000000000" pitchFamily="2" charset="2"/>
              <a:buChar char="Ø"/>
              <a:defRPr/>
            </a:pPr>
            <a:r>
              <a:rPr lang="tr-TR" sz="1400" dirty="0">
                <a:solidFill>
                  <a:schemeClr val="tx1"/>
                </a:solidFill>
                <a:latin typeface="Verdana" pitchFamily="34" charset="0"/>
              </a:rPr>
              <a:t>Çabuk ve kolay öğrenirler, kavrama ve akılda tutma süreleri yüksektir.</a:t>
            </a:r>
          </a:p>
          <a:p>
            <a:pPr eaLnBrk="1" fontAlgn="auto" hangingPunct="1">
              <a:lnSpc>
                <a:spcPct val="150000"/>
              </a:lnSpc>
              <a:spcAft>
                <a:spcPts val="0"/>
              </a:spcAft>
              <a:buFont typeface="Wingdings" panose="05000000000000000000" pitchFamily="2" charset="2"/>
              <a:buChar char="Ø"/>
              <a:defRPr/>
            </a:pPr>
            <a:r>
              <a:rPr lang="tr-TR" sz="1400" dirty="0">
                <a:solidFill>
                  <a:schemeClr val="tx1"/>
                </a:solidFill>
                <a:latin typeface="Verdana" pitchFamily="34" charset="0"/>
              </a:rPr>
              <a:t>Birbirini takip eden konular, olaylar dizisi karşısında sonraki adımı tahmin edebilirler.</a:t>
            </a:r>
          </a:p>
          <a:p>
            <a:pPr eaLnBrk="1" fontAlgn="auto" hangingPunct="1">
              <a:lnSpc>
                <a:spcPct val="150000"/>
              </a:lnSpc>
              <a:spcAft>
                <a:spcPts val="0"/>
              </a:spcAft>
              <a:buFont typeface="Wingdings" panose="05000000000000000000" pitchFamily="2" charset="2"/>
              <a:buChar char="Ø"/>
              <a:defRPr/>
            </a:pPr>
            <a:r>
              <a:rPr lang="tr-TR" sz="1400" dirty="0">
                <a:solidFill>
                  <a:schemeClr val="tx1"/>
                </a:solidFill>
                <a:latin typeface="Verdana" pitchFamily="34" charset="0"/>
              </a:rPr>
              <a:t>Derin ve geniş ilgi alanlarına sahiptirler.</a:t>
            </a:r>
          </a:p>
          <a:p>
            <a:pPr eaLnBrk="1" fontAlgn="auto" hangingPunct="1">
              <a:lnSpc>
                <a:spcPct val="150000"/>
              </a:lnSpc>
              <a:spcAft>
                <a:spcPts val="0"/>
              </a:spcAft>
              <a:buFont typeface="Wingdings" panose="05000000000000000000" pitchFamily="2" charset="2"/>
              <a:buChar char="Ø"/>
              <a:defRPr/>
            </a:pPr>
            <a:r>
              <a:rPr lang="tr-TR" sz="1400" dirty="0">
                <a:solidFill>
                  <a:schemeClr val="tx1"/>
                </a:solidFill>
                <a:latin typeface="Verdana" pitchFamily="34" charset="0"/>
              </a:rPr>
              <a:t>Bir alanda öğrendiği konu ile bir başka alanda öğrendiği onu arasında akla yatkın ilişkiler kurabilirler.</a:t>
            </a:r>
          </a:p>
          <a:p>
            <a:pPr eaLnBrk="1" fontAlgn="auto" hangingPunct="1">
              <a:lnSpc>
                <a:spcPct val="150000"/>
              </a:lnSpc>
              <a:spcAft>
                <a:spcPts val="0"/>
              </a:spcAft>
              <a:buFont typeface="Wingdings" panose="05000000000000000000" pitchFamily="2" charset="2"/>
              <a:buChar char="Ø"/>
              <a:defRPr/>
            </a:pPr>
            <a:r>
              <a:rPr lang="tr-TR" sz="1400" dirty="0">
                <a:solidFill>
                  <a:schemeClr val="tx1"/>
                </a:solidFill>
                <a:latin typeface="Verdana" pitchFamily="34" charset="0"/>
              </a:rPr>
              <a:t>Kelime dağarcıkları zengindir.</a:t>
            </a:r>
          </a:p>
          <a:p>
            <a:pPr>
              <a:lnSpc>
                <a:spcPct val="150000"/>
              </a:lnSpc>
            </a:pPr>
            <a:endParaRPr lang="tr-TR" sz="1400" dirty="0">
              <a:solidFill>
                <a:schemeClr val="tx1"/>
              </a:solidFill>
            </a:endParaRPr>
          </a:p>
          <a:p>
            <a:pPr>
              <a:lnSpc>
                <a:spcPct val="150000"/>
              </a:lnSpc>
            </a:pPr>
            <a:endParaRPr lang="tr-TR" sz="1400" dirty="0">
              <a:solidFill>
                <a:schemeClr val="tx1"/>
              </a:solidFill>
              <a:latin typeface="Verdana" pitchFamily="34" charset="0"/>
            </a:endParaRPr>
          </a:p>
        </p:txBody>
      </p:sp>
      <p:sp>
        <p:nvSpPr>
          <p:cNvPr id="48132" name="3 Slayt Numarası Yer Tutucusu"/>
          <p:cNvSpPr>
            <a:spLocks noGrp="1"/>
          </p:cNvSpPr>
          <p:nvPr>
            <p:ph type="sldNum" sz="quarter" idx="12"/>
          </p:nvPr>
        </p:nvSpPr>
        <p:spPr>
          <a:noFill/>
        </p:spPr>
        <p:txBody>
          <a:bodyPr/>
          <a:lstStyle/>
          <a:p>
            <a:fld id="{B1E5E7E6-8EAD-4DF1-8ABF-777117C158FF}" type="slidenum">
              <a:rPr lang="en-US" smtClean="0">
                <a:latin typeface="Georgia" pitchFamily="18" charset="0"/>
                <a:ea typeface="ヒラギノ明朝 ProN W3"/>
                <a:cs typeface="ヒラギノ明朝 ProN W3"/>
                <a:sym typeface="Georgia" pitchFamily="18" charset="0"/>
              </a:rPr>
              <a:pPr/>
              <a:t>10</a:t>
            </a:fld>
            <a:endParaRPr lang="en-US">
              <a:latin typeface="Georgia" pitchFamily="18" charset="0"/>
              <a:ea typeface="ヒラギノ明朝 ProN W3"/>
              <a:cs typeface="ヒラギノ明朝 ProN W3"/>
              <a:sym typeface="Georgia" pitchFamily="18" charset="0"/>
            </a:endParaRPr>
          </a:p>
        </p:txBody>
      </p:sp>
      <p:sp>
        <p:nvSpPr>
          <p:cNvPr id="48130" name="1 Başlık"/>
          <p:cNvSpPr>
            <a:spLocks noGrp="1"/>
          </p:cNvSpPr>
          <p:nvPr>
            <p:ph type="title"/>
          </p:nvPr>
        </p:nvSpPr>
        <p:spPr>
          <a:xfrm>
            <a:off x="1475656" y="215355"/>
            <a:ext cx="7668344" cy="1146175"/>
          </a:xfrm>
        </p:spPr>
        <p:txBody>
          <a:bodyPr/>
          <a:lstStyle/>
          <a:p>
            <a:r>
              <a:rPr lang="tr-TR" sz="2800" b="1" dirty="0">
                <a:solidFill>
                  <a:schemeClr val="tx1"/>
                </a:solidFill>
                <a:effectLst>
                  <a:outerShdw blurRad="38100" dist="38100" dir="2700000" algn="tl">
                    <a:srgbClr val="000000">
                      <a:alpha val="43137"/>
                    </a:srgbClr>
                  </a:outerShdw>
                </a:effectLst>
                <a:latin typeface="Verdana" pitchFamily="34" charset="0"/>
              </a:rPr>
              <a:t>Zihinsel Özellikleri</a:t>
            </a:r>
            <a:endParaRPr lang="tr-TR" sz="2800" dirty="0">
              <a:solidFill>
                <a:schemeClr val="tx1"/>
              </a:solidFill>
              <a:effectLst>
                <a:outerShdw blurRad="38100" dist="38100" dir="2700000" algn="tl">
                  <a:srgbClr val="000000">
                    <a:alpha val="43137"/>
                  </a:srgbClr>
                </a:outerShdw>
              </a:effectLst>
              <a:latin typeface="Verdana" pitchFamily="34" charset="0"/>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568" y="188640"/>
            <a:ext cx="1219200" cy="121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Dikdörtgen 5"/>
          <p:cNvSpPr/>
          <p:nvPr/>
        </p:nvSpPr>
        <p:spPr bwMode="auto">
          <a:xfrm>
            <a:off x="13752" y="1412776"/>
            <a:ext cx="9072951" cy="45719"/>
          </a:xfrm>
          <a:prstGeom prst="rect">
            <a:avLst/>
          </a:prstGeom>
          <a:solidFill>
            <a:schemeClr val="bg1">
              <a:lumMod val="95000"/>
            </a:schemeClr>
          </a:solidFill>
          <a:ln w="9525" cap="flat" cmpd="sng" algn="ctr">
            <a:noFill/>
            <a:prstDash val="solid"/>
            <a:round/>
            <a:headEnd type="none" w="med" len="med"/>
            <a:tailEnd type="none" w="med" len="med"/>
          </a:ln>
          <a:effectLst>
            <a:reflection blurRad="12700" stA="50000" endA="300" endPos="55500" dist="50800" dir="5400000" sy="-100000" algn="bl" rotWithShape="0"/>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a:ln>
                <a:noFill/>
              </a:ln>
              <a:solidFill>
                <a:srgbClr val="000000"/>
              </a:solidFill>
              <a:effectLst/>
              <a:latin typeface="Georgia" charset="0"/>
              <a:ea typeface="ヒラギノ明朝 ProN W3" charset="0"/>
              <a:cs typeface="ヒラギノ明朝 ProN W3" charset="0"/>
              <a:sym typeface="Georgia" charset="0"/>
            </a:endParaRPr>
          </a:p>
        </p:txBody>
      </p:sp>
      <p:sp>
        <p:nvSpPr>
          <p:cNvPr id="9" name="Altbilgi Yer Tutucusu 3"/>
          <p:cNvSpPr>
            <a:spLocks noGrp="1"/>
          </p:cNvSpPr>
          <p:nvPr>
            <p:ph type="ftr" sz="quarter" idx="11"/>
          </p:nvPr>
        </p:nvSpPr>
        <p:spPr>
          <a:xfrm>
            <a:off x="4860032" y="6408624"/>
            <a:ext cx="4008352" cy="365125"/>
          </a:xfrm>
        </p:spPr>
        <p:txBody>
          <a:bodyPr/>
          <a:lstStyle/>
          <a:p>
            <a:r>
              <a:rPr lang="tr-TR" dirty="0">
                <a:solidFill>
                  <a:schemeClr val="bg1">
                    <a:lumMod val="50000"/>
                  </a:schemeClr>
                </a:solidFill>
                <a:effectLst>
                  <a:outerShdw blurRad="38100" dist="38100" dir="2700000" algn="tl">
                    <a:srgbClr val="000000">
                      <a:alpha val="43137"/>
                    </a:srgbClr>
                  </a:outerShdw>
                </a:effectLst>
              </a:rPr>
              <a:t>Özel Yeteneklerin Geliştirilmesi Daire Başkanlığı</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2 İçerik Yer Tutucusu"/>
          <p:cNvSpPr>
            <a:spLocks noGrp="1"/>
          </p:cNvSpPr>
          <p:nvPr>
            <p:ph idx="1"/>
          </p:nvPr>
        </p:nvSpPr>
        <p:spPr>
          <a:xfrm>
            <a:off x="467544" y="1628800"/>
            <a:ext cx="8619158" cy="4608512"/>
          </a:xfrm>
        </p:spPr>
        <p:txBody>
          <a:bodyPr>
            <a:noAutofit/>
          </a:bodyPr>
          <a:lstStyle/>
          <a:p>
            <a:pPr marL="360363" indent="-360363" fontAlgn="auto">
              <a:lnSpc>
                <a:spcPct val="150000"/>
              </a:lnSpc>
              <a:spcBef>
                <a:spcPts val="0"/>
              </a:spcBef>
              <a:spcAft>
                <a:spcPts val="0"/>
              </a:spcAft>
              <a:buFont typeface="Wingdings" panose="05000000000000000000" pitchFamily="2" charset="2"/>
              <a:buChar char="Ø"/>
              <a:defRPr/>
            </a:pPr>
            <a:r>
              <a:rPr lang="tr-TR" sz="1500" dirty="0">
                <a:solidFill>
                  <a:schemeClr val="tx1"/>
                </a:solidFill>
                <a:latin typeface="Verdana" pitchFamily="34" charset="0"/>
              </a:rPr>
              <a:t>Kelimeleri doğru telaffuz eder, yerli yerinde kullanırlar. </a:t>
            </a:r>
          </a:p>
          <a:p>
            <a:pPr marL="360363" indent="-360363" fontAlgn="auto">
              <a:lnSpc>
                <a:spcPct val="150000"/>
              </a:lnSpc>
              <a:spcBef>
                <a:spcPts val="0"/>
              </a:spcBef>
              <a:spcAft>
                <a:spcPts val="0"/>
              </a:spcAft>
              <a:buFont typeface="Wingdings" panose="05000000000000000000" pitchFamily="2" charset="2"/>
              <a:buChar char="Ø"/>
              <a:defRPr/>
            </a:pPr>
            <a:r>
              <a:rPr lang="tr-TR" sz="1500" dirty="0">
                <a:solidFill>
                  <a:schemeClr val="tx1"/>
                </a:solidFill>
                <a:latin typeface="Verdana" pitchFamily="34" charset="0"/>
              </a:rPr>
              <a:t>Akıcı bir konuşmaları vardır.</a:t>
            </a:r>
          </a:p>
          <a:p>
            <a:pPr marL="360363" indent="-360363" fontAlgn="auto">
              <a:lnSpc>
                <a:spcPct val="150000"/>
              </a:lnSpc>
              <a:spcBef>
                <a:spcPts val="0"/>
              </a:spcBef>
              <a:spcAft>
                <a:spcPts val="0"/>
              </a:spcAft>
              <a:buFont typeface="Wingdings" panose="05000000000000000000" pitchFamily="2" charset="2"/>
              <a:buChar char="Ø"/>
              <a:defRPr/>
            </a:pPr>
            <a:r>
              <a:rPr lang="tr-TR" sz="1500" dirty="0">
                <a:solidFill>
                  <a:schemeClr val="tx1"/>
                </a:solidFill>
                <a:latin typeface="Verdana" pitchFamily="34" charset="0"/>
              </a:rPr>
              <a:t>Bildiklerini, düşündüklerini yaşıtlarından daha iyi ifade edebilirler.</a:t>
            </a:r>
          </a:p>
          <a:p>
            <a:pPr marL="360363" indent="-360363" fontAlgn="auto">
              <a:lnSpc>
                <a:spcPct val="150000"/>
              </a:lnSpc>
              <a:spcBef>
                <a:spcPts val="0"/>
              </a:spcBef>
              <a:spcAft>
                <a:spcPts val="0"/>
              </a:spcAft>
              <a:buFont typeface="Wingdings" panose="05000000000000000000" pitchFamily="2" charset="2"/>
              <a:buChar char="Ø"/>
              <a:defRPr/>
            </a:pPr>
            <a:r>
              <a:rPr lang="tr-TR" sz="1500" dirty="0">
                <a:solidFill>
                  <a:schemeClr val="tx1"/>
                </a:solidFill>
                <a:latin typeface="Verdana" pitchFamily="34" charset="0"/>
              </a:rPr>
              <a:t>Bir öykünün ya da paragrafın ana fikrini yaşıtlarından daha çabuk bulup çıkarırlar.</a:t>
            </a:r>
          </a:p>
          <a:p>
            <a:pPr marL="360363" indent="-360363" fontAlgn="auto">
              <a:lnSpc>
                <a:spcPct val="150000"/>
              </a:lnSpc>
              <a:spcBef>
                <a:spcPts val="0"/>
              </a:spcBef>
              <a:spcAft>
                <a:spcPts val="0"/>
              </a:spcAft>
              <a:buFont typeface="Wingdings" panose="05000000000000000000" pitchFamily="2" charset="2"/>
              <a:buChar char="Ø"/>
              <a:defRPr/>
            </a:pPr>
            <a:r>
              <a:rPr lang="tr-TR" sz="1500" dirty="0">
                <a:solidFill>
                  <a:schemeClr val="tx1"/>
                </a:solidFill>
                <a:latin typeface="Verdana" pitchFamily="34" charset="0"/>
              </a:rPr>
              <a:t>Neden sonuç ilişkilerini ve benzerliklerini yaşıtlarından daha çabuk ayırt ederler.</a:t>
            </a:r>
          </a:p>
          <a:p>
            <a:pPr marL="360363" indent="-360363" fontAlgn="auto">
              <a:lnSpc>
                <a:spcPct val="150000"/>
              </a:lnSpc>
              <a:spcBef>
                <a:spcPts val="0"/>
              </a:spcBef>
              <a:spcAft>
                <a:spcPts val="0"/>
              </a:spcAft>
              <a:buFont typeface="Wingdings" panose="05000000000000000000" pitchFamily="2" charset="2"/>
              <a:buChar char="Ø"/>
              <a:defRPr/>
            </a:pPr>
            <a:r>
              <a:rPr lang="tr-TR" sz="1500" dirty="0">
                <a:solidFill>
                  <a:schemeClr val="tx1"/>
                </a:solidFill>
                <a:latin typeface="Verdana" pitchFamily="34" charset="0"/>
              </a:rPr>
              <a:t>Karmaşık ve zor problemlerden hoşlanır ve yaşıtlarının çözemediği problemleri çözebilirler.</a:t>
            </a:r>
          </a:p>
          <a:p>
            <a:pPr marL="360363" indent="-360363" fontAlgn="auto">
              <a:lnSpc>
                <a:spcPct val="150000"/>
              </a:lnSpc>
              <a:spcBef>
                <a:spcPts val="0"/>
              </a:spcBef>
              <a:spcAft>
                <a:spcPts val="0"/>
              </a:spcAft>
              <a:buFont typeface="Wingdings" panose="05000000000000000000" pitchFamily="2" charset="2"/>
              <a:buChar char="Ø"/>
              <a:defRPr/>
            </a:pPr>
            <a:r>
              <a:rPr lang="tr-TR" sz="1500" dirty="0">
                <a:solidFill>
                  <a:schemeClr val="tx1"/>
                </a:solidFill>
                <a:latin typeface="Verdana" pitchFamily="34" charset="0"/>
              </a:rPr>
              <a:t>Ders başarıları yüksektir.</a:t>
            </a:r>
          </a:p>
          <a:p>
            <a:pPr marL="360363" indent="-360363" fontAlgn="auto">
              <a:lnSpc>
                <a:spcPct val="150000"/>
              </a:lnSpc>
              <a:spcBef>
                <a:spcPts val="0"/>
              </a:spcBef>
              <a:spcAft>
                <a:spcPts val="0"/>
              </a:spcAft>
              <a:buFont typeface="Wingdings" panose="05000000000000000000" pitchFamily="2" charset="2"/>
              <a:buChar char="Ø"/>
              <a:defRPr/>
            </a:pPr>
            <a:r>
              <a:rPr lang="tr-TR" sz="1500" dirty="0">
                <a:solidFill>
                  <a:schemeClr val="tx1"/>
                </a:solidFill>
                <a:latin typeface="Verdana" pitchFamily="34" charset="0"/>
              </a:rPr>
              <a:t>Eleştirebilme yetenekleri yüksektir.</a:t>
            </a:r>
          </a:p>
          <a:p>
            <a:pPr marL="360363" indent="-360363" fontAlgn="auto">
              <a:lnSpc>
                <a:spcPct val="150000"/>
              </a:lnSpc>
              <a:spcBef>
                <a:spcPts val="0"/>
              </a:spcBef>
              <a:spcAft>
                <a:spcPts val="0"/>
              </a:spcAft>
              <a:buFont typeface="Wingdings" panose="05000000000000000000" pitchFamily="2" charset="2"/>
              <a:buChar char="Ø"/>
              <a:defRPr/>
            </a:pPr>
            <a:r>
              <a:rPr lang="tr-TR" sz="1500" dirty="0">
                <a:solidFill>
                  <a:schemeClr val="tx1"/>
                </a:solidFill>
                <a:latin typeface="Verdana" pitchFamily="34" charset="0"/>
              </a:rPr>
              <a:t>Orijinal, yaratıcı ve girişkendirler.</a:t>
            </a:r>
          </a:p>
          <a:p>
            <a:pPr marL="360363" indent="-360363" fontAlgn="auto">
              <a:lnSpc>
                <a:spcPct val="150000"/>
              </a:lnSpc>
              <a:spcBef>
                <a:spcPts val="0"/>
              </a:spcBef>
              <a:spcAft>
                <a:spcPts val="0"/>
              </a:spcAft>
              <a:buFont typeface="Wingdings" panose="05000000000000000000" pitchFamily="2" charset="2"/>
              <a:buChar char="Ø"/>
              <a:defRPr/>
            </a:pPr>
            <a:r>
              <a:rPr lang="tr-TR" sz="1500" dirty="0">
                <a:solidFill>
                  <a:schemeClr val="tx1"/>
                </a:solidFill>
                <a:latin typeface="Verdana" pitchFamily="34" charset="0"/>
              </a:rPr>
              <a:t>Başarılı oldukları alanda yüksek performans ve potansiyel kabiliyetlerini tek başına veya birleştirerek kendilerini gösterirler.</a:t>
            </a:r>
          </a:p>
        </p:txBody>
      </p:sp>
      <p:sp>
        <p:nvSpPr>
          <p:cNvPr id="48132" name="3 Slayt Numarası Yer Tutucusu"/>
          <p:cNvSpPr>
            <a:spLocks noGrp="1"/>
          </p:cNvSpPr>
          <p:nvPr>
            <p:ph type="sldNum" sz="quarter" idx="12"/>
          </p:nvPr>
        </p:nvSpPr>
        <p:spPr>
          <a:noFill/>
        </p:spPr>
        <p:txBody>
          <a:bodyPr/>
          <a:lstStyle/>
          <a:p>
            <a:fld id="{B1E5E7E6-8EAD-4DF1-8ABF-777117C158FF}" type="slidenum">
              <a:rPr lang="en-US" smtClean="0">
                <a:latin typeface="Georgia" pitchFamily="18" charset="0"/>
                <a:ea typeface="ヒラギノ明朝 ProN W3"/>
                <a:cs typeface="ヒラギノ明朝 ProN W3"/>
                <a:sym typeface="Georgia" pitchFamily="18" charset="0"/>
              </a:rPr>
              <a:pPr/>
              <a:t>11</a:t>
            </a:fld>
            <a:endParaRPr lang="en-US">
              <a:latin typeface="Georgia" pitchFamily="18" charset="0"/>
              <a:ea typeface="ヒラギノ明朝 ProN W3"/>
              <a:cs typeface="ヒラギノ明朝 ProN W3"/>
              <a:sym typeface="Georgia" pitchFamily="18" charset="0"/>
            </a:endParaRPr>
          </a:p>
        </p:txBody>
      </p:sp>
      <p:sp>
        <p:nvSpPr>
          <p:cNvPr id="48130" name="1 Başlık"/>
          <p:cNvSpPr>
            <a:spLocks noGrp="1"/>
          </p:cNvSpPr>
          <p:nvPr>
            <p:ph type="title"/>
          </p:nvPr>
        </p:nvSpPr>
        <p:spPr>
          <a:xfrm>
            <a:off x="1475656" y="215355"/>
            <a:ext cx="7668344" cy="1146175"/>
          </a:xfrm>
        </p:spPr>
        <p:txBody>
          <a:bodyPr/>
          <a:lstStyle/>
          <a:p>
            <a:r>
              <a:rPr lang="tr-TR" sz="2800" b="1" dirty="0">
                <a:solidFill>
                  <a:schemeClr val="tx1"/>
                </a:solidFill>
                <a:effectLst>
                  <a:outerShdw blurRad="38100" dist="38100" dir="2700000" algn="tl">
                    <a:srgbClr val="000000">
                      <a:alpha val="43137"/>
                    </a:srgbClr>
                  </a:outerShdw>
                </a:effectLst>
                <a:latin typeface="Verdana" pitchFamily="34" charset="0"/>
              </a:rPr>
              <a:t>Zihinsel Özellikleri</a:t>
            </a:r>
            <a:endParaRPr lang="tr-TR" sz="2800" dirty="0">
              <a:solidFill>
                <a:schemeClr val="tx1"/>
              </a:solidFill>
              <a:effectLst>
                <a:outerShdw blurRad="38100" dist="38100" dir="2700000" algn="tl">
                  <a:srgbClr val="000000">
                    <a:alpha val="43137"/>
                  </a:srgbClr>
                </a:outerShdw>
              </a:effectLst>
              <a:latin typeface="Verdana" pitchFamily="34" charset="0"/>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568" y="188640"/>
            <a:ext cx="1219200" cy="121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Dikdörtgen 5"/>
          <p:cNvSpPr/>
          <p:nvPr/>
        </p:nvSpPr>
        <p:spPr bwMode="auto">
          <a:xfrm>
            <a:off x="13752" y="1412776"/>
            <a:ext cx="9072951" cy="45719"/>
          </a:xfrm>
          <a:prstGeom prst="rect">
            <a:avLst/>
          </a:prstGeom>
          <a:solidFill>
            <a:schemeClr val="bg1">
              <a:lumMod val="95000"/>
            </a:schemeClr>
          </a:solidFill>
          <a:ln w="9525" cap="flat" cmpd="sng" algn="ctr">
            <a:noFill/>
            <a:prstDash val="solid"/>
            <a:round/>
            <a:headEnd type="none" w="med" len="med"/>
            <a:tailEnd type="none" w="med" len="med"/>
          </a:ln>
          <a:effectLst>
            <a:reflection blurRad="12700" stA="50000" endA="300" endPos="55500" dist="50800" dir="5400000" sy="-100000" algn="bl" rotWithShape="0"/>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a:ln>
                <a:noFill/>
              </a:ln>
              <a:solidFill>
                <a:srgbClr val="000000"/>
              </a:solidFill>
              <a:effectLst/>
              <a:latin typeface="Georgia" charset="0"/>
              <a:ea typeface="ヒラギノ明朝 ProN W3" charset="0"/>
              <a:cs typeface="ヒラギノ明朝 ProN W3" charset="0"/>
              <a:sym typeface="Georgia" charset="0"/>
            </a:endParaRPr>
          </a:p>
        </p:txBody>
      </p:sp>
      <p:sp>
        <p:nvSpPr>
          <p:cNvPr id="9" name="Altbilgi Yer Tutucusu 3"/>
          <p:cNvSpPr>
            <a:spLocks noGrp="1"/>
          </p:cNvSpPr>
          <p:nvPr>
            <p:ph type="ftr" sz="quarter" idx="11"/>
          </p:nvPr>
        </p:nvSpPr>
        <p:spPr>
          <a:xfrm>
            <a:off x="4860032" y="6408624"/>
            <a:ext cx="4008352" cy="365125"/>
          </a:xfrm>
        </p:spPr>
        <p:txBody>
          <a:bodyPr/>
          <a:lstStyle/>
          <a:p>
            <a:r>
              <a:rPr lang="tr-TR" dirty="0">
                <a:solidFill>
                  <a:schemeClr val="bg1">
                    <a:lumMod val="50000"/>
                  </a:schemeClr>
                </a:solidFill>
                <a:effectLst>
                  <a:outerShdw blurRad="38100" dist="38100" dir="2700000" algn="tl">
                    <a:srgbClr val="000000">
                      <a:alpha val="43137"/>
                    </a:srgbClr>
                  </a:outerShdw>
                </a:effectLst>
              </a:rPr>
              <a:t>Özel Yeteneklerin Geliştirilmesi Daire Başkanlığı</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2 İçerik Yer Tutucusu"/>
          <p:cNvSpPr>
            <a:spLocks noGrp="1"/>
          </p:cNvSpPr>
          <p:nvPr>
            <p:ph idx="1"/>
          </p:nvPr>
        </p:nvSpPr>
        <p:spPr>
          <a:xfrm>
            <a:off x="297249" y="1458495"/>
            <a:ext cx="8804137" cy="4608512"/>
          </a:xfrm>
        </p:spPr>
        <p:txBody>
          <a:bodyPr>
            <a:noAutofit/>
          </a:bodyPr>
          <a:lstStyle/>
          <a:p>
            <a:pPr eaLnBrk="1" hangingPunct="1">
              <a:lnSpc>
                <a:spcPct val="150000"/>
              </a:lnSpc>
              <a:buFont typeface="Wingdings" pitchFamily="2" charset="2"/>
              <a:buChar char="q"/>
            </a:pPr>
            <a:r>
              <a:rPr lang="tr-TR" altLang="tr-TR" sz="1800" dirty="0">
                <a:solidFill>
                  <a:schemeClr val="tx1"/>
                </a:solidFill>
                <a:latin typeface="Verdana" pitchFamily="34" charset="0"/>
              </a:rPr>
              <a:t>Kendilerine güvenir, kolaylıkla sorumluluk alabilirler.</a:t>
            </a:r>
          </a:p>
          <a:p>
            <a:pPr eaLnBrk="1" hangingPunct="1">
              <a:lnSpc>
                <a:spcPct val="150000"/>
              </a:lnSpc>
              <a:buFont typeface="Wingdings" pitchFamily="2" charset="2"/>
              <a:buChar char="q"/>
            </a:pPr>
            <a:r>
              <a:rPr lang="tr-TR" altLang="tr-TR" sz="1800" dirty="0">
                <a:solidFill>
                  <a:schemeClr val="tx1"/>
                </a:solidFill>
                <a:latin typeface="Verdana" pitchFamily="34" charset="0"/>
              </a:rPr>
              <a:t>Yeni ve değişik durumlara kolay ve çabuk uyarlar.</a:t>
            </a:r>
          </a:p>
          <a:p>
            <a:pPr eaLnBrk="1" hangingPunct="1">
              <a:lnSpc>
                <a:spcPct val="150000"/>
              </a:lnSpc>
              <a:buFont typeface="Wingdings" pitchFamily="2" charset="2"/>
              <a:buChar char="q"/>
            </a:pPr>
            <a:r>
              <a:rPr lang="tr-TR" altLang="tr-TR" sz="1800" dirty="0">
                <a:solidFill>
                  <a:schemeClr val="tx1"/>
                </a:solidFill>
                <a:latin typeface="Verdana" pitchFamily="34" charset="0"/>
              </a:rPr>
              <a:t>Sosyal etkinliklere katılmaktan hoşlanırlar.</a:t>
            </a:r>
          </a:p>
          <a:p>
            <a:pPr eaLnBrk="1" hangingPunct="1">
              <a:lnSpc>
                <a:spcPct val="150000"/>
              </a:lnSpc>
              <a:buFont typeface="Wingdings" pitchFamily="2" charset="2"/>
              <a:buChar char="q"/>
            </a:pPr>
            <a:r>
              <a:rPr lang="tr-TR" altLang="tr-TR" sz="1800" dirty="0">
                <a:solidFill>
                  <a:schemeClr val="tx1"/>
                </a:solidFill>
                <a:latin typeface="Verdana" pitchFamily="34" charset="0"/>
              </a:rPr>
              <a:t>Duyarlıdırlar; empati yetenekleri gelişmiştir.</a:t>
            </a:r>
          </a:p>
          <a:p>
            <a:pPr eaLnBrk="1" hangingPunct="1">
              <a:lnSpc>
                <a:spcPct val="150000"/>
              </a:lnSpc>
              <a:buFont typeface="Wingdings" pitchFamily="2" charset="2"/>
              <a:buChar char="q"/>
            </a:pPr>
            <a:r>
              <a:rPr lang="tr-TR" altLang="tr-TR" sz="1800" dirty="0">
                <a:solidFill>
                  <a:schemeClr val="tx1"/>
                </a:solidFill>
                <a:latin typeface="Verdana" pitchFamily="34" charset="0"/>
              </a:rPr>
              <a:t>Grup içinde lider olurlar.</a:t>
            </a:r>
          </a:p>
          <a:p>
            <a:pPr eaLnBrk="1" hangingPunct="1">
              <a:lnSpc>
                <a:spcPct val="150000"/>
              </a:lnSpc>
              <a:buFont typeface="Wingdings" pitchFamily="2" charset="2"/>
              <a:buChar char="q"/>
            </a:pPr>
            <a:r>
              <a:rPr lang="tr-TR" altLang="tr-TR" sz="1800" dirty="0">
                <a:solidFill>
                  <a:schemeClr val="tx1"/>
                </a:solidFill>
                <a:latin typeface="Verdana" pitchFamily="34" charset="0"/>
              </a:rPr>
              <a:t>Grubun ilerisindedirler; yetişkinlerle iletişime girmeyi tercih ederler.</a:t>
            </a:r>
          </a:p>
          <a:p>
            <a:pPr eaLnBrk="1" hangingPunct="1">
              <a:lnSpc>
                <a:spcPct val="150000"/>
              </a:lnSpc>
              <a:buFont typeface="Wingdings" pitchFamily="2" charset="2"/>
              <a:buChar char="q"/>
            </a:pPr>
            <a:r>
              <a:rPr lang="tr-TR" altLang="tr-TR" sz="1800" dirty="0">
                <a:solidFill>
                  <a:schemeClr val="tx1"/>
                </a:solidFill>
                <a:latin typeface="Verdana" pitchFamily="34" charset="0"/>
              </a:rPr>
              <a:t>Başkalarıyla kolayca işbirliği yaparlar.</a:t>
            </a:r>
          </a:p>
          <a:p>
            <a:pPr eaLnBrk="1" hangingPunct="1">
              <a:lnSpc>
                <a:spcPct val="150000"/>
              </a:lnSpc>
              <a:buFont typeface="Wingdings" pitchFamily="2" charset="2"/>
              <a:buChar char="q"/>
            </a:pPr>
            <a:r>
              <a:rPr lang="tr-TR" altLang="tr-TR" sz="1800" dirty="0">
                <a:solidFill>
                  <a:schemeClr val="tx1"/>
                </a:solidFill>
                <a:latin typeface="Verdana" pitchFamily="34" charset="0"/>
              </a:rPr>
              <a:t>Genelde alçak gönüllüdürler; başkalarına yardım etmekten hoşlanırlar.</a:t>
            </a:r>
          </a:p>
          <a:p>
            <a:pPr eaLnBrk="1" hangingPunct="1">
              <a:lnSpc>
                <a:spcPct val="150000"/>
              </a:lnSpc>
              <a:buFont typeface="Wingdings" pitchFamily="2" charset="2"/>
              <a:buChar char="q"/>
            </a:pPr>
            <a:r>
              <a:rPr lang="tr-TR" altLang="tr-TR" sz="1800" dirty="0">
                <a:solidFill>
                  <a:schemeClr val="tx1"/>
                </a:solidFill>
                <a:latin typeface="Verdana" pitchFamily="34" charset="0"/>
              </a:rPr>
              <a:t>Sınıf arkadaşları tarafından yeni fikir, bilgi kaynağı ve grup lideri olarak görülürler.</a:t>
            </a:r>
          </a:p>
          <a:p>
            <a:pPr eaLnBrk="1" hangingPunct="1">
              <a:lnSpc>
                <a:spcPct val="150000"/>
              </a:lnSpc>
              <a:buFont typeface="Wingdings" pitchFamily="2" charset="2"/>
              <a:buChar char="q"/>
            </a:pPr>
            <a:endParaRPr lang="tr-TR" altLang="tr-TR" sz="700" dirty="0">
              <a:solidFill>
                <a:schemeClr val="tx1"/>
              </a:solidFill>
            </a:endParaRPr>
          </a:p>
          <a:p>
            <a:pPr>
              <a:lnSpc>
                <a:spcPct val="150000"/>
              </a:lnSpc>
            </a:pPr>
            <a:endParaRPr lang="tr-TR" sz="1800" dirty="0">
              <a:solidFill>
                <a:schemeClr val="tx1"/>
              </a:solidFill>
            </a:endParaRPr>
          </a:p>
          <a:p>
            <a:pPr>
              <a:lnSpc>
                <a:spcPct val="150000"/>
              </a:lnSpc>
            </a:pPr>
            <a:endParaRPr lang="tr-TR" sz="1800" dirty="0">
              <a:solidFill>
                <a:schemeClr val="tx1"/>
              </a:solidFill>
              <a:latin typeface="Verdana" pitchFamily="34" charset="0"/>
            </a:endParaRPr>
          </a:p>
        </p:txBody>
      </p:sp>
      <p:sp>
        <p:nvSpPr>
          <p:cNvPr id="48132" name="3 Slayt Numarası Yer Tutucusu"/>
          <p:cNvSpPr>
            <a:spLocks noGrp="1"/>
          </p:cNvSpPr>
          <p:nvPr>
            <p:ph type="sldNum" sz="quarter" idx="12"/>
          </p:nvPr>
        </p:nvSpPr>
        <p:spPr>
          <a:noFill/>
        </p:spPr>
        <p:txBody>
          <a:bodyPr/>
          <a:lstStyle/>
          <a:p>
            <a:fld id="{B1E5E7E6-8EAD-4DF1-8ABF-777117C158FF}" type="slidenum">
              <a:rPr lang="en-US" smtClean="0">
                <a:latin typeface="Georgia" pitchFamily="18" charset="0"/>
                <a:ea typeface="ヒラギノ明朝 ProN W3"/>
                <a:cs typeface="ヒラギノ明朝 ProN W3"/>
                <a:sym typeface="Georgia" pitchFamily="18" charset="0"/>
              </a:rPr>
              <a:pPr/>
              <a:t>12</a:t>
            </a:fld>
            <a:endParaRPr lang="en-US">
              <a:latin typeface="Georgia" pitchFamily="18" charset="0"/>
              <a:ea typeface="ヒラギノ明朝 ProN W3"/>
              <a:cs typeface="ヒラギノ明朝 ProN W3"/>
              <a:sym typeface="Georgia" pitchFamily="18" charset="0"/>
            </a:endParaRPr>
          </a:p>
        </p:txBody>
      </p:sp>
      <p:sp>
        <p:nvSpPr>
          <p:cNvPr id="48130" name="1 Başlık"/>
          <p:cNvSpPr>
            <a:spLocks noGrp="1"/>
          </p:cNvSpPr>
          <p:nvPr>
            <p:ph type="title"/>
          </p:nvPr>
        </p:nvSpPr>
        <p:spPr>
          <a:xfrm>
            <a:off x="1475656" y="215355"/>
            <a:ext cx="7668344" cy="1146175"/>
          </a:xfrm>
        </p:spPr>
        <p:txBody>
          <a:bodyPr/>
          <a:lstStyle/>
          <a:p>
            <a:r>
              <a:rPr lang="tr-TR" sz="2800" b="1" dirty="0">
                <a:solidFill>
                  <a:schemeClr val="tx1"/>
                </a:solidFill>
                <a:effectLst>
                  <a:outerShdw blurRad="38100" dist="38100" dir="2700000" algn="tl">
                    <a:srgbClr val="000000">
                      <a:alpha val="43137"/>
                    </a:srgbClr>
                  </a:outerShdw>
                </a:effectLst>
                <a:latin typeface="Verdana" pitchFamily="34" charset="0"/>
              </a:rPr>
              <a:t>Sosyal Alandaki Özellikleri</a:t>
            </a:r>
            <a:endParaRPr lang="tr-TR" sz="2800" dirty="0">
              <a:solidFill>
                <a:schemeClr val="tx1"/>
              </a:solidFill>
              <a:effectLst>
                <a:outerShdw blurRad="38100" dist="38100" dir="2700000" algn="tl">
                  <a:srgbClr val="000000">
                    <a:alpha val="43137"/>
                  </a:srgbClr>
                </a:outerShdw>
              </a:effectLst>
              <a:latin typeface="Verdana" pitchFamily="34" charset="0"/>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568" y="188640"/>
            <a:ext cx="1219200" cy="121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Dikdörtgen 5"/>
          <p:cNvSpPr/>
          <p:nvPr/>
        </p:nvSpPr>
        <p:spPr bwMode="auto">
          <a:xfrm>
            <a:off x="13752" y="1412776"/>
            <a:ext cx="9072951" cy="45719"/>
          </a:xfrm>
          <a:prstGeom prst="rect">
            <a:avLst/>
          </a:prstGeom>
          <a:solidFill>
            <a:schemeClr val="bg1">
              <a:lumMod val="95000"/>
            </a:schemeClr>
          </a:solidFill>
          <a:ln w="9525" cap="flat" cmpd="sng" algn="ctr">
            <a:noFill/>
            <a:prstDash val="solid"/>
            <a:round/>
            <a:headEnd type="none" w="med" len="med"/>
            <a:tailEnd type="none" w="med" len="med"/>
          </a:ln>
          <a:effectLst>
            <a:reflection blurRad="12700" stA="50000" endA="300" endPos="55500" dist="50800" dir="5400000" sy="-100000" algn="bl" rotWithShape="0"/>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a:ln>
                <a:noFill/>
              </a:ln>
              <a:solidFill>
                <a:srgbClr val="000000"/>
              </a:solidFill>
              <a:effectLst/>
              <a:latin typeface="Georgia" charset="0"/>
              <a:ea typeface="ヒラギノ明朝 ProN W3" charset="0"/>
              <a:cs typeface="ヒラギノ明朝 ProN W3" charset="0"/>
              <a:sym typeface="Georgia" charset="0"/>
            </a:endParaRPr>
          </a:p>
        </p:txBody>
      </p:sp>
      <p:sp>
        <p:nvSpPr>
          <p:cNvPr id="9" name="Altbilgi Yer Tutucusu 3"/>
          <p:cNvSpPr>
            <a:spLocks noGrp="1"/>
          </p:cNvSpPr>
          <p:nvPr>
            <p:ph type="ftr" sz="quarter" idx="11"/>
          </p:nvPr>
        </p:nvSpPr>
        <p:spPr>
          <a:xfrm>
            <a:off x="4860032" y="6408624"/>
            <a:ext cx="4008352" cy="365125"/>
          </a:xfrm>
        </p:spPr>
        <p:txBody>
          <a:bodyPr/>
          <a:lstStyle/>
          <a:p>
            <a:r>
              <a:rPr lang="tr-TR" dirty="0">
                <a:solidFill>
                  <a:schemeClr val="bg1">
                    <a:lumMod val="50000"/>
                  </a:schemeClr>
                </a:solidFill>
                <a:effectLst>
                  <a:outerShdw blurRad="38100" dist="38100" dir="2700000" algn="tl">
                    <a:srgbClr val="000000">
                      <a:alpha val="43137"/>
                    </a:srgbClr>
                  </a:outerShdw>
                </a:effectLst>
              </a:rPr>
              <a:t>Özel Yeteneklerin Geliştirilmesi Daire Başkanlığı</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2 İçerik Yer Tutucusu"/>
          <p:cNvSpPr>
            <a:spLocks noGrp="1"/>
          </p:cNvSpPr>
          <p:nvPr>
            <p:ph idx="1"/>
          </p:nvPr>
        </p:nvSpPr>
        <p:spPr>
          <a:xfrm>
            <a:off x="467544" y="1556792"/>
            <a:ext cx="8318158" cy="4608512"/>
          </a:xfrm>
        </p:spPr>
        <p:txBody>
          <a:bodyPr>
            <a:normAutofit fontScale="92500" lnSpcReduction="20000"/>
          </a:bodyPr>
          <a:lstStyle/>
          <a:p>
            <a:pPr>
              <a:lnSpc>
                <a:spcPct val="150000"/>
              </a:lnSpc>
              <a:buFont typeface="Wingdings" panose="05000000000000000000" pitchFamily="2" charset="2"/>
              <a:buChar char="Ø"/>
            </a:pPr>
            <a:r>
              <a:rPr lang="tr-TR" altLang="tr-TR" sz="1600" dirty="0">
                <a:solidFill>
                  <a:schemeClr val="tx1"/>
                </a:solidFill>
                <a:latin typeface="Verdana" pitchFamily="34" charset="0"/>
              </a:rPr>
              <a:t>Okula severek giderler.</a:t>
            </a:r>
          </a:p>
          <a:p>
            <a:pPr>
              <a:lnSpc>
                <a:spcPct val="150000"/>
              </a:lnSpc>
              <a:buFont typeface="Wingdings" panose="05000000000000000000" pitchFamily="2" charset="2"/>
              <a:buChar char="Ø"/>
            </a:pPr>
            <a:r>
              <a:rPr lang="tr-TR" altLang="tr-TR" sz="1600" dirty="0">
                <a:solidFill>
                  <a:schemeClr val="tx1"/>
                </a:solidFill>
                <a:latin typeface="Verdana" pitchFamily="34" charset="0"/>
              </a:rPr>
              <a:t>Çalışkandırlar; amaçlarına ulaşmaktan ve  	</a:t>
            </a:r>
          </a:p>
          <a:p>
            <a:pPr marL="68580" indent="0">
              <a:lnSpc>
                <a:spcPct val="150000"/>
              </a:lnSpc>
              <a:buNone/>
            </a:pPr>
            <a:r>
              <a:rPr lang="tr-TR" altLang="tr-TR" sz="1600" dirty="0">
                <a:solidFill>
                  <a:schemeClr val="tx1"/>
                </a:solidFill>
                <a:latin typeface="Verdana" pitchFamily="34" charset="0"/>
              </a:rPr>
              <a:t>    başarıdan zevk duyarlar.</a:t>
            </a:r>
          </a:p>
          <a:p>
            <a:pPr>
              <a:lnSpc>
                <a:spcPct val="150000"/>
              </a:lnSpc>
              <a:buFont typeface="Wingdings" panose="05000000000000000000" pitchFamily="2" charset="2"/>
              <a:buChar char="Ø"/>
            </a:pPr>
            <a:r>
              <a:rPr lang="tr-TR" altLang="tr-TR" sz="1600" dirty="0">
                <a:solidFill>
                  <a:schemeClr val="tx1"/>
                </a:solidFill>
                <a:latin typeface="Verdana" pitchFamily="34" charset="0"/>
              </a:rPr>
              <a:t>Güçlü bir konsantrasyona sahiptirler.</a:t>
            </a:r>
          </a:p>
          <a:p>
            <a:pPr>
              <a:lnSpc>
                <a:spcPct val="150000"/>
              </a:lnSpc>
              <a:buFont typeface="Wingdings" panose="05000000000000000000" pitchFamily="2" charset="2"/>
              <a:buChar char="Ø"/>
            </a:pPr>
            <a:r>
              <a:rPr lang="tr-TR" altLang="tr-TR" sz="1600" dirty="0">
                <a:solidFill>
                  <a:schemeClr val="tx1"/>
                </a:solidFill>
                <a:latin typeface="Verdana" pitchFamily="34" charset="0"/>
              </a:rPr>
              <a:t>Azimli ve sabırlıdırlar.</a:t>
            </a:r>
          </a:p>
          <a:p>
            <a:pPr>
              <a:lnSpc>
                <a:spcPct val="150000"/>
              </a:lnSpc>
              <a:buFont typeface="Wingdings" panose="05000000000000000000" pitchFamily="2" charset="2"/>
              <a:buChar char="Ø"/>
            </a:pPr>
            <a:r>
              <a:rPr lang="tr-TR" altLang="tr-TR" sz="1600" dirty="0">
                <a:solidFill>
                  <a:schemeClr val="tx1"/>
                </a:solidFill>
                <a:latin typeface="Verdana" pitchFamily="34" charset="0"/>
              </a:rPr>
              <a:t>Sorumluluk duyguları gelişmiştir. Sorumluluk  almayı çok ister ve bunu yerine getirmekten hoşlanırlar.</a:t>
            </a:r>
          </a:p>
          <a:p>
            <a:pPr>
              <a:lnSpc>
                <a:spcPct val="150000"/>
              </a:lnSpc>
              <a:buFont typeface="Wingdings" panose="05000000000000000000" pitchFamily="2" charset="2"/>
              <a:buChar char="Ø"/>
            </a:pPr>
            <a:r>
              <a:rPr lang="tr-TR" altLang="tr-TR" sz="1600" dirty="0">
                <a:solidFill>
                  <a:schemeClr val="tx1"/>
                </a:solidFill>
                <a:latin typeface="Verdana" pitchFamily="34" charset="0"/>
              </a:rPr>
              <a:t>Espri yetenekleri vardır; fıkra anlatmaktan hoşlanırlar.</a:t>
            </a:r>
          </a:p>
          <a:p>
            <a:pPr>
              <a:lnSpc>
                <a:spcPct val="150000"/>
              </a:lnSpc>
              <a:buFont typeface="Wingdings" panose="05000000000000000000" pitchFamily="2" charset="2"/>
              <a:buChar char="Ø"/>
            </a:pPr>
            <a:r>
              <a:rPr lang="tr-TR" altLang="tr-TR" sz="1600" dirty="0">
                <a:solidFill>
                  <a:schemeClr val="tx1"/>
                </a:solidFill>
                <a:latin typeface="Verdana" pitchFamily="34" charset="0"/>
              </a:rPr>
              <a:t>Yaratıcı öyküler anlatır ya da yazarlar.</a:t>
            </a:r>
          </a:p>
          <a:p>
            <a:pPr>
              <a:lnSpc>
                <a:spcPct val="150000"/>
              </a:lnSpc>
              <a:buFont typeface="Wingdings" panose="05000000000000000000" pitchFamily="2" charset="2"/>
              <a:buChar char="Ø"/>
            </a:pPr>
            <a:r>
              <a:rPr lang="tr-TR" altLang="tr-TR" sz="1600" dirty="0">
                <a:solidFill>
                  <a:schemeClr val="tx1"/>
                </a:solidFill>
                <a:latin typeface="Verdana" pitchFamily="34" charset="0"/>
              </a:rPr>
              <a:t>Değişik konularda okur ve zor metinleri okumaktan keyif alırlar.</a:t>
            </a:r>
          </a:p>
          <a:p>
            <a:pPr>
              <a:lnSpc>
                <a:spcPct val="150000"/>
              </a:lnSpc>
              <a:buFont typeface="Wingdings" panose="05000000000000000000" pitchFamily="2" charset="2"/>
              <a:buChar char="Ø"/>
            </a:pPr>
            <a:r>
              <a:rPr lang="tr-TR" altLang="tr-TR" sz="1600" dirty="0">
                <a:solidFill>
                  <a:schemeClr val="tx1"/>
                </a:solidFill>
                <a:latin typeface="Verdana" pitchFamily="34" charset="0"/>
              </a:rPr>
              <a:t>Sosyal problemlerde araştırma, uygulama, hipotez oluşturma anlamlı sonuçlara varma, yazılı ya da sözlü sunuların sonuçlarını etkin bir biçimde düzenleme yeteneğine sahiptirler.</a:t>
            </a:r>
          </a:p>
          <a:p>
            <a:pPr eaLnBrk="1" hangingPunct="1">
              <a:lnSpc>
                <a:spcPct val="150000"/>
              </a:lnSpc>
              <a:buFont typeface="Wingdings" pitchFamily="2" charset="2"/>
              <a:buChar char="q"/>
            </a:pPr>
            <a:endParaRPr lang="tr-TR" altLang="tr-TR" sz="600" dirty="0">
              <a:solidFill>
                <a:schemeClr val="tx1"/>
              </a:solidFill>
            </a:endParaRPr>
          </a:p>
          <a:p>
            <a:pPr>
              <a:lnSpc>
                <a:spcPct val="150000"/>
              </a:lnSpc>
            </a:pPr>
            <a:endParaRPr lang="tr-TR" sz="1600" dirty="0">
              <a:solidFill>
                <a:schemeClr val="tx1"/>
              </a:solidFill>
            </a:endParaRPr>
          </a:p>
          <a:p>
            <a:pPr>
              <a:lnSpc>
                <a:spcPct val="150000"/>
              </a:lnSpc>
            </a:pPr>
            <a:endParaRPr lang="tr-TR" sz="1600" dirty="0">
              <a:solidFill>
                <a:schemeClr val="tx1"/>
              </a:solidFill>
              <a:latin typeface="Verdana" pitchFamily="34" charset="0"/>
            </a:endParaRPr>
          </a:p>
        </p:txBody>
      </p:sp>
      <p:sp>
        <p:nvSpPr>
          <p:cNvPr id="48132" name="3 Slayt Numarası Yer Tutucusu"/>
          <p:cNvSpPr>
            <a:spLocks noGrp="1"/>
          </p:cNvSpPr>
          <p:nvPr>
            <p:ph type="sldNum" sz="quarter" idx="12"/>
          </p:nvPr>
        </p:nvSpPr>
        <p:spPr>
          <a:noFill/>
        </p:spPr>
        <p:txBody>
          <a:bodyPr/>
          <a:lstStyle/>
          <a:p>
            <a:fld id="{B1E5E7E6-8EAD-4DF1-8ABF-777117C158FF}" type="slidenum">
              <a:rPr lang="en-US" smtClean="0">
                <a:latin typeface="Georgia" pitchFamily="18" charset="0"/>
                <a:ea typeface="ヒラギノ明朝 ProN W3"/>
                <a:cs typeface="ヒラギノ明朝 ProN W3"/>
                <a:sym typeface="Georgia" pitchFamily="18" charset="0"/>
              </a:rPr>
              <a:pPr/>
              <a:t>13</a:t>
            </a:fld>
            <a:endParaRPr lang="en-US">
              <a:latin typeface="Georgia" pitchFamily="18" charset="0"/>
              <a:ea typeface="ヒラギノ明朝 ProN W3"/>
              <a:cs typeface="ヒラギノ明朝 ProN W3"/>
              <a:sym typeface="Georgia" pitchFamily="18" charset="0"/>
            </a:endParaRPr>
          </a:p>
        </p:txBody>
      </p:sp>
      <p:sp>
        <p:nvSpPr>
          <p:cNvPr id="48130" name="1 Başlık"/>
          <p:cNvSpPr>
            <a:spLocks noGrp="1"/>
          </p:cNvSpPr>
          <p:nvPr>
            <p:ph type="title"/>
          </p:nvPr>
        </p:nvSpPr>
        <p:spPr>
          <a:xfrm>
            <a:off x="1475656" y="215355"/>
            <a:ext cx="7668344" cy="1146175"/>
          </a:xfrm>
        </p:spPr>
        <p:txBody>
          <a:bodyPr/>
          <a:lstStyle/>
          <a:p>
            <a:r>
              <a:rPr lang="tr-TR" sz="2800" b="1" dirty="0">
                <a:solidFill>
                  <a:schemeClr val="tx1"/>
                </a:solidFill>
                <a:effectLst>
                  <a:outerShdw blurRad="38100" dist="38100" dir="2700000" algn="tl">
                    <a:srgbClr val="000000">
                      <a:alpha val="43137"/>
                    </a:srgbClr>
                  </a:outerShdw>
                </a:effectLst>
                <a:latin typeface="Verdana" pitchFamily="34" charset="0"/>
              </a:rPr>
              <a:t>Sosyal Alandaki Özellikleri</a:t>
            </a:r>
            <a:endParaRPr lang="tr-TR" sz="2800" dirty="0">
              <a:solidFill>
                <a:schemeClr val="tx1"/>
              </a:solidFill>
              <a:effectLst>
                <a:outerShdw blurRad="38100" dist="38100" dir="2700000" algn="tl">
                  <a:srgbClr val="000000">
                    <a:alpha val="43137"/>
                  </a:srgbClr>
                </a:outerShdw>
              </a:effectLst>
              <a:latin typeface="Verdana" pitchFamily="34" charset="0"/>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568" y="188640"/>
            <a:ext cx="1219200" cy="121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Dikdörtgen 5"/>
          <p:cNvSpPr/>
          <p:nvPr/>
        </p:nvSpPr>
        <p:spPr bwMode="auto">
          <a:xfrm>
            <a:off x="13752" y="1412776"/>
            <a:ext cx="9072951" cy="45719"/>
          </a:xfrm>
          <a:prstGeom prst="rect">
            <a:avLst/>
          </a:prstGeom>
          <a:solidFill>
            <a:schemeClr val="bg1">
              <a:lumMod val="95000"/>
            </a:schemeClr>
          </a:solidFill>
          <a:ln w="9525" cap="flat" cmpd="sng" algn="ctr">
            <a:noFill/>
            <a:prstDash val="solid"/>
            <a:round/>
            <a:headEnd type="none" w="med" len="med"/>
            <a:tailEnd type="none" w="med" len="med"/>
          </a:ln>
          <a:effectLst>
            <a:reflection blurRad="12700" stA="50000" endA="300" endPos="55500" dist="50800" dir="5400000" sy="-100000" algn="bl" rotWithShape="0"/>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a:ln>
                <a:noFill/>
              </a:ln>
              <a:solidFill>
                <a:srgbClr val="000000"/>
              </a:solidFill>
              <a:effectLst/>
              <a:latin typeface="Georgia" charset="0"/>
              <a:ea typeface="ヒラギノ明朝 ProN W3" charset="0"/>
              <a:cs typeface="ヒラギノ明朝 ProN W3" charset="0"/>
              <a:sym typeface="Georgia" charset="0"/>
            </a:endParaRPr>
          </a:p>
        </p:txBody>
      </p:sp>
      <p:sp>
        <p:nvSpPr>
          <p:cNvPr id="9" name="Altbilgi Yer Tutucusu 3"/>
          <p:cNvSpPr>
            <a:spLocks noGrp="1"/>
          </p:cNvSpPr>
          <p:nvPr>
            <p:ph type="ftr" sz="quarter" idx="11"/>
          </p:nvPr>
        </p:nvSpPr>
        <p:spPr>
          <a:xfrm>
            <a:off x="4860032" y="6408624"/>
            <a:ext cx="4008352" cy="365125"/>
          </a:xfrm>
        </p:spPr>
        <p:txBody>
          <a:bodyPr/>
          <a:lstStyle/>
          <a:p>
            <a:r>
              <a:rPr lang="tr-TR" dirty="0">
                <a:solidFill>
                  <a:schemeClr val="bg1">
                    <a:lumMod val="50000"/>
                  </a:schemeClr>
                </a:solidFill>
                <a:effectLst>
                  <a:outerShdw blurRad="38100" dist="38100" dir="2700000" algn="tl">
                    <a:srgbClr val="000000">
                      <a:alpha val="43137"/>
                    </a:srgbClr>
                  </a:outerShdw>
                </a:effectLst>
              </a:rPr>
              <a:t>Özel Yeteneklerin Geliştirilmesi Daire Başkanlığı</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2 İçerik Yer Tutucusu"/>
          <p:cNvSpPr>
            <a:spLocks noGrp="1"/>
          </p:cNvSpPr>
          <p:nvPr>
            <p:ph idx="1"/>
          </p:nvPr>
        </p:nvSpPr>
        <p:spPr>
          <a:xfrm>
            <a:off x="357158" y="1714488"/>
            <a:ext cx="8572560" cy="4608512"/>
          </a:xfrm>
        </p:spPr>
        <p:txBody>
          <a:bodyPr/>
          <a:lstStyle/>
          <a:p>
            <a:pPr>
              <a:buFont typeface="Wingdings" pitchFamily="2" charset="2"/>
              <a:buChar char="q"/>
            </a:pPr>
            <a:endParaRPr lang="tr-TR" altLang="tr-TR" sz="2000" dirty="0">
              <a:solidFill>
                <a:schemeClr val="bg1"/>
              </a:solidFill>
              <a:latin typeface="Verdana" pitchFamily="34" charset="0"/>
            </a:endParaRPr>
          </a:p>
          <a:p>
            <a:pPr eaLnBrk="1" hangingPunct="1">
              <a:lnSpc>
                <a:spcPct val="170000"/>
              </a:lnSpc>
              <a:buFont typeface="Wingdings" pitchFamily="2" charset="2"/>
              <a:buChar char="q"/>
            </a:pPr>
            <a:endParaRPr lang="tr-TR" altLang="tr-TR" sz="800" dirty="0"/>
          </a:p>
          <a:p>
            <a:endParaRPr lang="tr-TR" sz="2000" dirty="0"/>
          </a:p>
          <a:p>
            <a:endParaRPr lang="tr-TR" sz="2000" dirty="0">
              <a:solidFill>
                <a:schemeClr val="bg1"/>
              </a:solidFill>
              <a:latin typeface="Verdana" pitchFamily="34" charset="0"/>
            </a:endParaRPr>
          </a:p>
        </p:txBody>
      </p:sp>
      <p:sp>
        <p:nvSpPr>
          <p:cNvPr id="48132" name="3 Slayt Numarası Yer Tutucusu"/>
          <p:cNvSpPr>
            <a:spLocks noGrp="1"/>
          </p:cNvSpPr>
          <p:nvPr>
            <p:ph type="sldNum" sz="quarter" idx="12"/>
          </p:nvPr>
        </p:nvSpPr>
        <p:spPr>
          <a:noFill/>
        </p:spPr>
        <p:txBody>
          <a:bodyPr/>
          <a:lstStyle/>
          <a:p>
            <a:fld id="{B1E5E7E6-8EAD-4DF1-8ABF-777117C158FF}" type="slidenum">
              <a:rPr lang="en-US" smtClean="0">
                <a:latin typeface="Georgia" pitchFamily="18" charset="0"/>
                <a:ea typeface="ヒラギノ明朝 ProN W3"/>
                <a:cs typeface="ヒラギノ明朝 ProN W3"/>
                <a:sym typeface="Georgia" pitchFamily="18" charset="0"/>
              </a:rPr>
              <a:pPr/>
              <a:t>14</a:t>
            </a:fld>
            <a:endParaRPr lang="en-US">
              <a:latin typeface="Georgia" pitchFamily="18" charset="0"/>
              <a:ea typeface="ヒラギノ明朝 ProN W3"/>
              <a:cs typeface="ヒラギノ明朝 ProN W3"/>
              <a:sym typeface="Georgia" pitchFamily="18" charset="0"/>
            </a:endParaRPr>
          </a:p>
        </p:txBody>
      </p:sp>
      <p:sp>
        <p:nvSpPr>
          <p:cNvPr id="48130" name="1 Başlık"/>
          <p:cNvSpPr>
            <a:spLocks noGrp="1"/>
          </p:cNvSpPr>
          <p:nvPr>
            <p:ph type="title"/>
          </p:nvPr>
        </p:nvSpPr>
        <p:spPr>
          <a:xfrm>
            <a:off x="1475656" y="215355"/>
            <a:ext cx="7668344" cy="1146175"/>
          </a:xfrm>
        </p:spPr>
        <p:txBody>
          <a:bodyPr/>
          <a:lstStyle/>
          <a:p>
            <a:r>
              <a:rPr lang="tr-TR" sz="2800" b="1" dirty="0">
                <a:solidFill>
                  <a:schemeClr val="tx1"/>
                </a:solidFill>
                <a:effectLst>
                  <a:outerShdw blurRad="38100" dist="38100" dir="2700000" algn="tl">
                    <a:srgbClr val="000000">
                      <a:alpha val="43137"/>
                    </a:srgbClr>
                  </a:outerShdw>
                </a:effectLst>
                <a:latin typeface="Verdana" pitchFamily="34" charset="0"/>
              </a:rPr>
              <a:t>Müzik Alanındaki Yetenek Özellikleri</a:t>
            </a:r>
            <a:endParaRPr lang="tr-TR" sz="2800" dirty="0">
              <a:solidFill>
                <a:schemeClr val="tx1"/>
              </a:solidFill>
              <a:effectLst>
                <a:outerShdw blurRad="38100" dist="38100" dir="2700000" algn="tl">
                  <a:srgbClr val="000000">
                    <a:alpha val="43137"/>
                  </a:srgbClr>
                </a:outerShdw>
              </a:effectLst>
              <a:latin typeface="Verdana" pitchFamily="34" charset="0"/>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568" y="188640"/>
            <a:ext cx="1219200" cy="121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Dikdörtgen 5"/>
          <p:cNvSpPr/>
          <p:nvPr/>
        </p:nvSpPr>
        <p:spPr bwMode="auto">
          <a:xfrm>
            <a:off x="13752" y="1412776"/>
            <a:ext cx="9072951" cy="45719"/>
          </a:xfrm>
          <a:prstGeom prst="rect">
            <a:avLst/>
          </a:prstGeom>
          <a:solidFill>
            <a:schemeClr val="bg1">
              <a:lumMod val="95000"/>
            </a:schemeClr>
          </a:solidFill>
          <a:ln w="9525" cap="flat" cmpd="sng" algn="ctr">
            <a:noFill/>
            <a:prstDash val="solid"/>
            <a:round/>
            <a:headEnd type="none" w="med" len="med"/>
            <a:tailEnd type="none" w="med" len="med"/>
          </a:ln>
          <a:effectLst>
            <a:reflection blurRad="12700" stA="50000" endA="300" endPos="55500" dist="50800" dir="5400000" sy="-100000" algn="bl" rotWithShape="0"/>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a:ln>
                <a:noFill/>
              </a:ln>
              <a:solidFill>
                <a:srgbClr val="000000"/>
              </a:solidFill>
              <a:effectLst/>
              <a:latin typeface="Georgia" charset="0"/>
              <a:ea typeface="ヒラギノ明朝 ProN W3" charset="0"/>
              <a:cs typeface="ヒラギノ明朝 ProN W3" charset="0"/>
              <a:sym typeface="Georgia" charset="0"/>
            </a:endParaRPr>
          </a:p>
        </p:txBody>
      </p:sp>
      <p:sp>
        <p:nvSpPr>
          <p:cNvPr id="7" name="6 Dikdörtgen"/>
          <p:cNvSpPr/>
          <p:nvPr/>
        </p:nvSpPr>
        <p:spPr>
          <a:xfrm>
            <a:off x="527001" y="1844824"/>
            <a:ext cx="8215370" cy="3775777"/>
          </a:xfrm>
          <a:prstGeom prst="rect">
            <a:avLst/>
          </a:prstGeom>
        </p:spPr>
        <p:txBody>
          <a:bodyPr wrap="square">
            <a:spAutoFit/>
          </a:bodyPr>
          <a:lstStyle/>
          <a:p>
            <a:pPr marL="285750" indent="-285750" eaLnBrk="1" fontAlgn="auto" hangingPunct="1">
              <a:lnSpc>
                <a:spcPct val="150000"/>
              </a:lnSpc>
              <a:spcAft>
                <a:spcPts val="0"/>
              </a:spcAft>
              <a:buFont typeface="Wingdings" panose="05000000000000000000" pitchFamily="2" charset="2"/>
              <a:buChar char="Ø"/>
              <a:defRPr/>
            </a:pPr>
            <a:r>
              <a:rPr lang="tr-TR" dirty="0">
                <a:solidFill>
                  <a:schemeClr val="tx1"/>
                </a:solidFill>
                <a:latin typeface="Verdana" pitchFamily="34" charset="0"/>
              </a:rPr>
              <a:t>Ritim ve melodiye diğer çocuklardan fazla tepkide bulunurlar.</a:t>
            </a:r>
          </a:p>
          <a:p>
            <a:pPr marL="285750" indent="-285750" eaLnBrk="1" fontAlgn="auto" hangingPunct="1">
              <a:lnSpc>
                <a:spcPct val="150000"/>
              </a:lnSpc>
              <a:spcAft>
                <a:spcPts val="0"/>
              </a:spcAft>
              <a:buFont typeface="Wingdings" panose="05000000000000000000" pitchFamily="2" charset="2"/>
              <a:buChar char="Ø"/>
              <a:defRPr/>
            </a:pPr>
            <a:r>
              <a:rPr lang="tr-TR" dirty="0">
                <a:solidFill>
                  <a:schemeClr val="tx1"/>
                </a:solidFill>
                <a:latin typeface="Verdana" pitchFamily="34" charset="0"/>
              </a:rPr>
              <a:t>Müzik parçaları bestelemeye büyük istek ve çaba gösterirler,</a:t>
            </a:r>
          </a:p>
          <a:p>
            <a:pPr marL="285750" indent="-285750" eaLnBrk="1" fontAlgn="auto" hangingPunct="1">
              <a:lnSpc>
                <a:spcPct val="150000"/>
              </a:lnSpc>
              <a:spcAft>
                <a:spcPts val="0"/>
              </a:spcAft>
              <a:buFont typeface="Wingdings" panose="05000000000000000000" pitchFamily="2" charset="2"/>
              <a:buChar char="Ø"/>
              <a:defRPr/>
            </a:pPr>
            <a:r>
              <a:rPr lang="tr-TR" dirty="0">
                <a:solidFill>
                  <a:schemeClr val="tx1"/>
                </a:solidFill>
                <a:latin typeface="Verdana" pitchFamily="34" charset="0"/>
              </a:rPr>
              <a:t>Başkaları şarkı söylerken onlara katılmaktan hoşlanırlar.</a:t>
            </a:r>
          </a:p>
          <a:p>
            <a:pPr marL="285750" indent="-285750" eaLnBrk="1" fontAlgn="auto" hangingPunct="1">
              <a:lnSpc>
                <a:spcPct val="150000"/>
              </a:lnSpc>
              <a:spcAft>
                <a:spcPts val="0"/>
              </a:spcAft>
              <a:buFont typeface="Wingdings" panose="05000000000000000000" pitchFamily="2" charset="2"/>
              <a:buChar char="Ø"/>
              <a:defRPr/>
            </a:pPr>
            <a:r>
              <a:rPr lang="tr-TR" dirty="0">
                <a:solidFill>
                  <a:schemeClr val="tx1"/>
                </a:solidFill>
                <a:latin typeface="Verdana" pitchFamily="34" charset="0"/>
              </a:rPr>
              <a:t>Duygu ve düşüncelerini anlatmak için sık sık müziği araç olarak kullanırlar.</a:t>
            </a:r>
          </a:p>
          <a:p>
            <a:pPr marL="285750" indent="-285750" eaLnBrk="1" fontAlgn="auto" hangingPunct="1">
              <a:lnSpc>
                <a:spcPct val="150000"/>
              </a:lnSpc>
              <a:spcAft>
                <a:spcPts val="0"/>
              </a:spcAft>
              <a:buFont typeface="Wingdings" panose="05000000000000000000" pitchFamily="2" charset="2"/>
              <a:buChar char="Ø"/>
              <a:defRPr/>
            </a:pPr>
            <a:r>
              <a:rPr lang="tr-TR" dirty="0">
                <a:solidFill>
                  <a:schemeClr val="tx1"/>
                </a:solidFill>
                <a:latin typeface="Verdana" pitchFamily="34" charset="0"/>
              </a:rPr>
              <a:t>Çeşitli müzik aletleri ile ilgilenir, onları çalmayı denerler.</a:t>
            </a:r>
          </a:p>
          <a:p>
            <a:pPr marL="285750" indent="-285750" eaLnBrk="1" fontAlgn="auto" hangingPunct="1">
              <a:lnSpc>
                <a:spcPct val="150000"/>
              </a:lnSpc>
              <a:spcAft>
                <a:spcPts val="0"/>
              </a:spcAft>
              <a:buFont typeface="Wingdings" panose="05000000000000000000" pitchFamily="2" charset="2"/>
              <a:buChar char="Ø"/>
              <a:defRPr/>
            </a:pPr>
            <a:r>
              <a:rPr lang="tr-TR" dirty="0">
                <a:solidFill>
                  <a:schemeClr val="tx1"/>
                </a:solidFill>
                <a:latin typeface="Verdana" pitchFamily="34" charset="0"/>
              </a:rPr>
              <a:t>Dinlediği şarkıyı kısa zamanda öğrenir, anlamlı ve uygun şekilde söylerler.</a:t>
            </a:r>
          </a:p>
          <a:p>
            <a:pPr marL="0" indent="0" eaLnBrk="1" fontAlgn="auto" hangingPunct="1">
              <a:lnSpc>
                <a:spcPct val="150000"/>
              </a:lnSpc>
              <a:spcAft>
                <a:spcPts val="0"/>
              </a:spcAft>
              <a:buFont typeface="Arial" pitchFamily="34" charset="0"/>
              <a:buNone/>
              <a:defRPr/>
            </a:pPr>
            <a:endParaRPr lang="tr-TR" dirty="0">
              <a:solidFill>
                <a:schemeClr val="tx1"/>
              </a:solidFill>
              <a:latin typeface="Verdana" pitchFamily="34" charset="0"/>
            </a:endParaRPr>
          </a:p>
        </p:txBody>
      </p:sp>
      <p:sp>
        <p:nvSpPr>
          <p:cNvPr id="10" name="Altbilgi Yer Tutucusu 3"/>
          <p:cNvSpPr>
            <a:spLocks noGrp="1"/>
          </p:cNvSpPr>
          <p:nvPr>
            <p:ph type="ftr" sz="quarter" idx="11"/>
          </p:nvPr>
        </p:nvSpPr>
        <p:spPr>
          <a:xfrm>
            <a:off x="4860032" y="6408624"/>
            <a:ext cx="4008352" cy="365125"/>
          </a:xfrm>
        </p:spPr>
        <p:txBody>
          <a:bodyPr/>
          <a:lstStyle/>
          <a:p>
            <a:r>
              <a:rPr lang="tr-TR" dirty="0">
                <a:solidFill>
                  <a:schemeClr val="bg1">
                    <a:lumMod val="50000"/>
                  </a:schemeClr>
                </a:solidFill>
                <a:effectLst>
                  <a:outerShdw blurRad="38100" dist="38100" dir="2700000" algn="tl">
                    <a:srgbClr val="000000">
                      <a:alpha val="43137"/>
                    </a:srgbClr>
                  </a:outerShdw>
                </a:effectLst>
              </a:rPr>
              <a:t>Özel Yeteneklerin Geliştirilmesi Daire Başkanlığı</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2 İçerik Yer Tutucusu"/>
          <p:cNvSpPr>
            <a:spLocks noGrp="1"/>
          </p:cNvSpPr>
          <p:nvPr>
            <p:ph idx="1"/>
          </p:nvPr>
        </p:nvSpPr>
        <p:spPr>
          <a:xfrm>
            <a:off x="323528" y="1484784"/>
            <a:ext cx="8572560" cy="4608512"/>
          </a:xfrm>
        </p:spPr>
        <p:txBody>
          <a:bodyPr>
            <a:normAutofit/>
          </a:bodyPr>
          <a:lstStyle/>
          <a:p>
            <a:pPr eaLnBrk="1" hangingPunct="1">
              <a:lnSpc>
                <a:spcPct val="150000"/>
              </a:lnSpc>
              <a:buFont typeface="Wingdings" panose="05000000000000000000" pitchFamily="2" charset="2"/>
              <a:buChar char="Ø"/>
            </a:pPr>
            <a:r>
              <a:rPr lang="tr-TR" altLang="tr-TR" sz="1600" dirty="0">
                <a:solidFill>
                  <a:schemeClr val="tx1"/>
                </a:solidFill>
                <a:latin typeface="Verdana" pitchFamily="34" charset="0"/>
              </a:rPr>
              <a:t>Çeşitli konularda ve diğer çocukların yaptığından değişik çizimler yaparlar.</a:t>
            </a:r>
          </a:p>
          <a:p>
            <a:pPr eaLnBrk="1" hangingPunct="1">
              <a:lnSpc>
                <a:spcPct val="150000"/>
              </a:lnSpc>
              <a:buFont typeface="Wingdings" panose="05000000000000000000" pitchFamily="2" charset="2"/>
              <a:buChar char="Ø"/>
            </a:pPr>
            <a:r>
              <a:rPr lang="tr-TR" altLang="tr-TR" sz="1600" dirty="0">
                <a:solidFill>
                  <a:schemeClr val="tx1"/>
                </a:solidFill>
                <a:latin typeface="Verdana" pitchFamily="34" charset="0"/>
              </a:rPr>
              <a:t>Resimlere derinlik verir ve parçalar arasında uygun oranlar kullanırlar.</a:t>
            </a:r>
          </a:p>
          <a:p>
            <a:pPr eaLnBrk="1" hangingPunct="1">
              <a:lnSpc>
                <a:spcPct val="150000"/>
              </a:lnSpc>
              <a:buFont typeface="Wingdings" panose="05000000000000000000" pitchFamily="2" charset="2"/>
              <a:buChar char="Ø"/>
            </a:pPr>
            <a:r>
              <a:rPr lang="tr-TR" altLang="tr-TR" sz="1600" dirty="0">
                <a:solidFill>
                  <a:schemeClr val="tx1"/>
                </a:solidFill>
                <a:latin typeface="Verdana" pitchFamily="34" charset="0"/>
              </a:rPr>
              <a:t>Resim yapmayı ciddiye alır ve bundan haz duyar ve buna çok zaman harcarlar.</a:t>
            </a:r>
          </a:p>
          <a:p>
            <a:pPr eaLnBrk="1" hangingPunct="1">
              <a:lnSpc>
                <a:spcPct val="150000"/>
              </a:lnSpc>
              <a:buFont typeface="Wingdings" panose="05000000000000000000" pitchFamily="2" charset="2"/>
              <a:buChar char="Ø"/>
            </a:pPr>
            <a:r>
              <a:rPr lang="tr-TR" altLang="tr-TR" sz="1600" dirty="0">
                <a:solidFill>
                  <a:schemeClr val="tx1"/>
                </a:solidFill>
                <a:latin typeface="Verdana" pitchFamily="34" charset="0"/>
              </a:rPr>
              <a:t>Diğer insanların yaptığı resim çalışmalarına ilgi duyarlar.</a:t>
            </a:r>
          </a:p>
          <a:p>
            <a:pPr eaLnBrk="1" hangingPunct="1">
              <a:lnSpc>
                <a:spcPct val="150000"/>
              </a:lnSpc>
              <a:buFont typeface="Wingdings" panose="05000000000000000000" pitchFamily="2" charset="2"/>
              <a:buChar char="Ø"/>
            </a:pPr>
            <a:r>
              <a:rPr lang="tr-TR" altLang="tr-TR" sz="1600" dirty="0">
                <a:solidFill>
                  <a:schemeClr val="tx1"/>
                </a:solidFill>
                <a:latin typeface="Verdana" pitchFamily="34" charset="0"/>
              </a:rPr>
              <a:t>Diğerlerinin eleştirilerinden hoşlanır ve yeni şeyler öğrenirler.</a:t>
            </a:r>
          </a:p>
          <a:p>
            <a:pPr eaLnBrk="1" hangingPunct="1">
              <a:lnSpc>
                <a:spcPct val="150000"/>
              </a:lnSpc>
              <a:buFont typeface="Wingdings" panose="05000000000000000000" pitchFamily="2" charset="2"/>
              <a:buChar char="Ø"/>
            </a:pPr>
            <a:r>
              <a:rPr lang="tr-TR" altLang="tr-TR" sz="1600" dirty="0">
                <a:solidFill>
                  <a:schemeClr val="tx1"/>
                </a:solidFill>
                <a:latin typeface="Verdana" pitchFamily="34" charset="0"/>
              </a:rPr>
              <a:t>Resmi kendi yaşantılarını ve duygularını ifade etmek  için başarılı bir şekilde kullanırlar.</a:t>
            </a:r>
          </a:p>
          <a:p>
            <a:pPr eaLnBrk="1" hangingPunct="1">
              <a:lnSpc>
                <a:spcPct val="150000"/>
              </a:lnSpc>
              <a:buFont typeface="Wingdings" panose="05000000000000000000" pitchFamily="2" charset="2"/>
              <a:buChar char="Ø"/>
            </a:pPr>
            <a:r>
              <a:rPr lang="tr-TR" altLang="tr-TR" sz="1600" dirty="0">
                <a:solidFill>
                  <a:schemeClr val="tx1"/>
                </a:solidFill>
                <a:latin typeface="Verdana" pitchFamily="34" charset="0"/>
              </a:rPr>
              <a:t>Çamur, sabun ve </a:t>
            </a:r>
            <a:r>
              <a:rPr lang="tr-TR" altLang="tr-TR" sz="1600" dirty="0" err="1">
                <a:solidFill>
                  <a:schemeClr val="tx1"/>
                </a:solidFill>
                <a:latin typeface="Verdana" pitchFamily="34" charset="0"/>
              </a:rPr>
              <a:t>plastilin</a:t>
            </a:r>
            <a:r>
              <a:rPr lang="tr-TR" altLang="tr-TR" sz="1600" dirty="0">
                <a:solidFill>
                  <a:schemeClr val="tx1"/>
                </a:solidFill>
                <a:latin typeface="Verdana" pitchFamily="34" charset="0"/>
              </a:rPr>
              <a:t> vb. yumuşak gereçlerle üç boyutlu figürler yapmaya özel bir ilgi gösterirler.</a:t>
            </a:r>
          </a:p>
          <a:p>
            <a:pPr>
              <a:lnSpc>
                <a:spcPct val="150000"/>
              </a:lnSpc>
            </a:pPr>
            <a:endParaRPr lang="tr-TR" sz="1600" dirty="0">
              <a:solidFill>
                <a:schemeClr val="tx1"/>
              </a:solidFill>
              <a:latin typeface="Verdana" pitchFamily="34" charset="0"/>
            </a:endParaRPr>
          </a:p>
        </p:txBody>
      </p:sp>
      <p:sp>
        <p:nvSpPr>
          <p:cNvPr id="48132" name="3 Slayt Numarası Yer Tutucusu"/>
          <p:cNvSpPr>
            <a:spLocks noGrp="1"/>
          </p:cNvSpPr>
          <p:nvPr>
            <p:ph type="sldNum" sz="quarter" idx="12"/>
          </p:nvPr>
        </p:nvSpPr>
        <p:spPr>
          <a:noFill/>
        </p:spPr>
        <p:txBody>
          <a:bodyPr/>
          <a:lstStyle/>
          <a:p>
            <a:fld id="{B1E5E7E6-8EAD-4DF1-8ABF-777117C158FF}" type="slidenum">
              <a:rPr lang="en-US" smtClean="0">
                <a:latin typeface="Georgia" pitchFamily="18" charset="0"/>
                <a:ea typeface="ヒラギノ明朝 ProN W3"/>
                <a:cs typeface="ヒラギノ明朝 ProN W3"/>
                <a:sym typeface="Georgia" pitchFamily="18" charset="0"/>
              </a:rPr>
              <a:pPr/>
              <a:t>15</a:t>
            </a:fld>
            <a:endParaRPr lang="en-US">
              <a:latin typeface="Georgia" pitchFamily="18" charset="0"/>
              <a:ea typeface="ヒラギノ明朝 ProN W3"/>
              <a:cs typeface="ヒラギノ明朝 ProN W3"/>
              <a:sym typeface="Georgia" pitchFamily="18" charset="0"/>
            </a:endParaRPr>
          </a:p>
        </p:txBody>
      </p:sp>
      <p:sp>
        <p:nvSpPr>
          <p:cNvPr id="48130" name="1 Başlık"/>
          <p:cNvSpPr>
            <a:spLocks noGrp="1"/>
          </p:cNvSpPr>
          <p:nvPr>
            <p:ph type="title"/>
          </p:nvPr>
        </p:nvSpPr>
        <p:spPr>
          <a:xfrm>
            <a:off x="1342767" y="312320"/>
            <a:ext cx="7405697" cy="1146175"/>
          </a:xfrm>
        </p:spPr>
        <p:txBody>
          <a:bodyPr/>
          <a:lstStyle/>
          <a:p>
            <a:r>
              <a:rPr lang="tr-TR" sz="2800" b="1" dirty="0">
                <a:solidFill>
                  <a:schemeClr val="tx1"/>
                </a:solidFill>
                <a:effectLst>
                  <a:outerShdw blurRad="38100" dist="38100" dir="2700000" algn="tl">
                    <a:srgbClr val="000000">
                      <a:alpha val="43137"/>
                    </a:srgbClr>
                  </a:outerShdw>
                </a:effectLst>
                <a:latin typeface="Verdana" pitchFamily="34" charset="0"/>
              </a:rPr>
              <a:t>Resim Alanındaki Yetenek Özellikleri</a:t>
            </a:r>
            <a:endParaRPr lang="tr-TR" sz="2800" dirty="0">
              <a:solidFill>
                <a:schemeClr val="tx1"/>
              </a:solidFill>
              <a:effectLst>
                <a:outerShdw blurRad="38100" dist="38100" dir="2700000" algn="tl">
                  <a:srgbClr val="000000">
                    <a:alpha val="43137"/>
                  </a:srgbClr>
                </a:outerShdw>
              </a:effectLst>
              <a:latin typeface="Verdana" pitchFamily="34" charset="0"/>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568" y="188640"/>
            <a:ext cx="1219200" cy="121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Dikdörtgen 5"/>
          <p:cNvSpPr/>
          <p:nvPr/>
        </p:nvSpPr>
        <p:spPr bwMode="auto">
          <a:xfrm>
            <a:off x="13752" y="1412776"/>
            <a:ext cx="9072951" cy="45719"/>
          </a:xfrm>
          <a:prstGeom prst="rect">
            <a:avLst/>
          </a:prstGeom>
          <a:solidFill>
            <a:schemeClr val="bg1">
              <a:lumMod val="95000"/>
            </a:schemeClr>
          </a:solidFill>
          <a:ln w="9525" cap="flat" cmpd="sng" algn="ctr">
            <a:noFill/>
            <a:prstDash val="solid"/>
            <a:round/>
            <a:headEnd type="none" w="med" len="med"/>
            <a:tailEnd type="none" w="med" len="med"/>
          </a:ln>
          <a:effectLst>
            <a:reflection blurRad="12700" stA="50000" endA="300" endPos="55500" dist="50800" dir="5400000" sy="-100000" algn="bl" rotWithShape="0"/>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a:ln>
                <a:noFill/>
              </a:ln>
              <a:solidFill>
                <a:srgbClr val="000000"/>
              </a:solidFill>
              <a:effectLst/>
              <a:latin typeface="Georgia" charset="0"/>
              <a:ea typeface="ヒラギノ明朝 ProN W3" charset="0"/>
              <a:cs typeface="ヒラギノ明朝 ProN W3" charset="0"/>
              <a:sym typeface="Georgia" charset="0"/>
            </a:endParaRPr>
          </a:p>
        </p:txBody>
      </p:sp>
      <p:sp>
        <p:nvSpPr>
          <p:cNvPr id="9" name="Altbilgi Yer Tutucusu 3"/>
          <p:cNvSpPr>
            <a:spLocks noGrp="1"/>
          </p:cNvSpPr>
          <p:nvPr>
            <p:ph type="ftr" sz="quarter" idx="11"/>
          </p:nvPr>
        </p:nvSpPr>
        <p:spPr>
          <a:xfrm>
            <a:off x="4860032" y="6408624"/>
            <a:ext cx="4008352" cy="365125"/>
          </a:xfrm>
        </p:spPr>
        <p:txBody>
          <a:bodyPr/>
          <a:lstStyle/>
          <a:p>
            <a:r>
              <a:rPr lang="tr-TR" dirty="0">
                <a:solidFill>
                  <a:schemeClr val="bg1">
                    <a:lumMod val="50000"/>
                  </a:schemeClr>
                </a:solidFill>
                <a:effectLst>
                  <a:outerShdw blurRad="38100" dist="38100" dir="2700000" algn="tl">
                    <a:srgbClr val="000000">
                      <a:alpha val="43137"/>
                    </a:srgbClr>
                  </a:outerShdw>
                </a:effectLst>
              </a:rPr>
              <a:t>Özel Yeteneklerin Geliştirilmesi Daire Başkanlığı</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2 İçerik Yer Tutucusu"/>
          <p:cNvSpPr>
            <a:spLocks noGrp="1"/>
          </p:cNvSpPr>
          <p:nvPr>
            <p:ph idx="1"/>
          </p:nvPr>
        </p:nvSpPr>
        <p:spPr>
          <a:xfrm>
            <a:off x="357158" y="1714488"/>
            <a:ext cx="8572560" cy="4608512"/>
          </a:xfrm>
        </p:spPr>
        <p:txBody>
          <a:bodyPr>
            <a:normAutofit/>
          </a:bodyPr>
          <a:lstStyle/>
          <a:p>
            <a:pPr>
              <a:buFont typeface="Wingdings" pitchFamily="2" charset="2"/>
              <a:buChar char="q"/>
            </a:pPr>
            <a:endParaRPr lang="tr-TR" altLang="tr-TR" sz="1800" dirty="0">
              <a:solidFill>
                <a:schemeClr val="tx1"/>
              </a:solidFill>
              <a:latin typeface="Verdana" pitchFamily="34" charset="0"/>
            </a:endParaRPr>
          </a:p>
          <a:p>
            <a:pPr eaLnBrk="1" hangingPunct="1">
              <a:lnSpc>
                <a:spcPct val="170000"/>
              </a:lnSpc>
              <a:buFont typeface="Wingdings" pitchFamily="2" charset="2"/>
              <a:buChar char="q"/>
            </a:pPr>
            <a:endParaRPr lang="tr-TR" altLang="tr-TR" sz="700" dirty="0">
              <a:solidFill>
                <a:schemeClr val="tx1"/>
              </a:solidFill>
            </a:endParaRPr>
          </a:p>
          <a:p>
            <a:endParaRPr lang="tr-TR" sz="1800" dirty="0">
              <a:solidFill>
                <a:schemeClr val="tx1"/>
              </a:solidFill>
            </a:endParaRPr>
          </a:p>
          <a:p>
            <a:endParaRPr lang="tr-TR" sz="1800" dirty="0">
              <a:solidFill>
                <a:schemeClr val="tx1"/>
              </a:solidFill>
              <a:latin typeface="Verdana" pitchFamily="34" charset="0"/>
            </a:endParaRPr>
          </a:p>
        </p:txBody>
      </p:sp>
      <p:sp>
        <p:nvSpPr>
          <p:cNvPr id="48132" name="3 Slayt Numarası Yer Tutucusu"/>
          <p:cNvSpPr>
            <a:spLocks noGrp="1"/>
          </p:cNvSpPr>
          <p:nvPr>
            <p:ph type="sldNum" sz="quarter" idx="12"/>
          </p:nvPr>
        </p:nvSpPr>
        <p:spPr>
          <a:noFill/>
        </p:spPr>
        <p:txBody>
          <a:bodyPr/>
          <a:lstStyle/>
          <a:p>
            <a:fld id="{B1E5E7E6-8EAD-4DF1-8ABF-777117C158FF}" type="slidenum">
              <a:rPr lang="en-US" smtClean="0">
                <a:latin typeface="Georgia" pitchFamily="18" charset="0"/>
                <a:ea typeface="ヒラギノ明朝 ProN W3"/>
                <a:cs typeface="ヒラギノ明朝 ProN W3"/>
                <a:sym typeface="Georgia" pitchFamily="18" charset="0"/>
              </a:rPr>
              <a:pPr/>
              <a:t>16</a:t>
            </a:fld>
            <a:endParaRPr lang="en-US">
              <a:latin typeface="Georgia" pitchFamily="18" charset="0"/>
              <a:ea typeface="ヒラギノ明朝 ProN W3"/>
              <a:cs typeface="ヒラギノ明朝 ProN W3"/>
              <a:sym typeface="Georgia" pitchFamily="18" charset="0"/>
            </a:endParaRPr>
          </a:p>
        </p:txBody>
      </p:sp>
      <p:sp>
        <p:nvSpPr>
          <p:cNvPr id="48130" name="1 Başlık"/>
          <p:cNvSpPr>
            <a:spLocks noGrp="1"/>
          </p:cNvSpPr>
          <p:nvPr>
            <p:ph type="title"/>
          </p:nvPr>
        </p:nvSpPr>
        <p:spPr>
          <a:xfrm>
            <a:off x="1475656" y="215355"/>
            <a:ext cx="7668344" cy="1146175"/>
          </a:xfrm>
        </p:spPr>
        <p:txBody>
          <a:bodyPr/>
          <a:lstStyle/>
          <a:p>
            <a:r>
              <a:rPr lang="tr-TR" sz="2800" b="1" dirty="0">
                <a:solidFill>
                  <a:schemeClr val="tx1"/>
                </a:solidFill>
                <a:effectLst>
                  <a:outerShdw blurRad="38100" dist="38100" dir="2700000" algn="tl">
                    <a:srgbClr val="000000">
                      <a:alpha val="43137"/>
                    </a:srgbClr>
                  </a:outerShdw>
                </a:effectLst>
                <a:latin typeface="Verdana" pitchFamily="34" charset="0"/>
              </a:rPr>
              <a:t>Matematik  Alanındaki Yetenek Özellikleri</a:t>
            </a:r>
            <a:endParaRPr lang="tr-TR" sz="2800" dirty="0">
              <a:solidFill>
                <a:schemeClr val="tx1"/>
              </a:solidFill>
              <a:effectLst>
                <a:outerShdw blurRad="38100" dist="38100" dir="2700000" algn="tl">
                  <a:srgbClr val="000000">
                    <a:alpha val="43137"/>
                  </a:srgbClr>
                </a:outerShdw>
              </a:effectLst>
              <a:latin typeface="Verdana" pitchFamily="34" charset="0"/>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568" y="188640"/>
            <a:ext cx="1219200" cy="121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Dikdörtgen 5"/>
          <p:cNvSpPr/>
          <p:nvPr/>
        </p:nvSpPr>
        <p:spPr bwMode="auto">
          <a:xfrm>
            <a:off x="13752" y="1412776"/>
            <a:ext cx="9072951" cy="45719"/>
          </a:xfrm>
          <a:prstGeom prst="rect">
            <a:avLst/>
          </a:prstGeom>
          <a:solidFill>
            <a:schemeClr val="bg1">
              <a:lumMod val="95000"/>
            </a:schemeClr>
          </a:solidFill>
          <a:ln w="9525" cap="flat" cmpd="sng" algn="ctr">
            <a:noFill/>
            <a:prstDash val="solid"/>
            <a:round/>
            <a:headEnd type="none" w="med" len="med"/>
            <a:tailEnd type="none" w="med" len="med"/>
          </a:ln>
          <a:effectLst>
            <a:reflection blurRad="12700" stA="50000" endA="300" endPos="55500" dist="50800" dir="5400000" sy="-100000" algn="bl" rotWithShape="0"/>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a:ln>
                <a:noFill/>
              </a:ln>
              <a:solidFill>
                <a:srgbClr val="000000"/>
              </a:solidFill>
              <a:effectLst/>
              <a:latin typeface="Georgia" charset="0"/>
              <a:ea typeface="ヒラギノ明朝 ProN W3" charset="0"/>
              <a:cs typeface="ヒラギノ明朝 ProN W3" charset="0"/>
              <a:sym typeface="Georgia" charset="0"/>
            </a:endParaRPr>
          </a:p>
        </p:txBody>
      </p:sp>
      <p:sp>
        <p:nvSpPr>
          <p:cNvPr id="8" name="7 Dikdörtgen"/>
          <p:cNvSpPr/>
          <p:nvPr/>
        </p:nvSpPr>
        <p:spPr>
          <a:xfrm>
            <a:off x="611560" y="1556792"/>
            <a:ext cx="7992888" cy="4524315"/>
          </a:xfrm>
          <a:prstGeom prst="rect">
            <a:avLst/>
          </a:prstGeom>
        </p:spPr>
        <p:txBody>
          <a:bodyPr wrap="square">
            <a:spAutoFit/>
          </a:bodyPr>
          <a:lstStyle/>
          <a:p>
            <a:pPr marL="285750" indent="-285750" eaLnBrk="1" fontAlgn="auto" hangingPunct="1">
              <a:lnSpc>
                <a:spcPct val="150000"/>
              </a:lnSpc>
              <a:spcAft>
                <a:spcPts val="0"/>
              </a:spcAft>
              <a:buFont typeface="Wingdings" panose="05000000000000000000" pitchFamily="2" charset="2"/>
              <a:buChar char="Ø"/>
              <a:defRPr/>
            </a:pPr>
            <a:r>
              <a:rPr lang="tr-TR" sz="1600" dirty="0">
                <a:solidFill>
                  <a:schemeClr val="tx1"/>
                </a:solidFill>
                <a:latin typeface="Verdana" pitchFamily="34" charset="0"/>
                <a:ea typeface="+mn-ea"/>
                <a:cs typeface="+mn-cs"/>
              </a:rPr>
              <a:t>Verilerin ele alınmasında, düzenlenmesinde göze çarpan yeteneğe sahiptirler.</a:t>
            </a:r>
          </a:p>
          <a:p>
            <a:pPr marL="285750" indent="-285750" eaLnBrk="1" fontAlgn="auto" hangingPunct="1">
              <a:lnSpc>
                <a:spcPct val="150000"/>
              </a:lnSpc>
              <a:spcAft>
                <a:spcPts val="0"/>
              </a:spcAft>
              <a:buFont typeface="Wingdings" panose="05000000000000000000" pitchFamily="2" charset="2"/>
              <a:buChar char="Ø"/>
              <a:defRPr/>
            </a:pPr>
            <a:r>
              <a:rPr lang="tr-TR" sz="1600" dirty="0">
                <a:solidFill>
                  <a:schemeClr val="tx1"/>
                </a:solidFill>
                <a:latin typeface="Verdana" pitchFamily="34" charset="0"/>
                <a:ea typeface="+mn-ea"/>
                <a:cs typeface="+mn-cs"/>
              </a:rPr>
              <a:t>Orijinal yorumlar yaparlar, zihinsel işlevselliğe sahiptirler.</a:t>
            </a:r>
          </a:p>
          <a:p>
            <a:pPr marL="285750" indent="-285750" eaLnBrk="1" fontAlgn="auto" hangingPunct="1">
              <a:lnSpc>
                <a:spcPct val="150000"/>
              </a:lnSpc>
              <a:spcAft>
                <a:spcPts val="0"/>
              </a:spcAft>
              <a:buFont typeface="Wingdings" panose="05000000000000000000" pitchFamily="2" charset="2"/>
              <a:buChar char="Ø"/>
              <a:defRPr/>
            </a:pPr>
            <a:r>
              <a:rPr lang="tr-TR" sz="1600" dirty="0">
                <a:solidFill>
                  <a:schemeClr val="tx1"/>
                </a:solidFill>
                <a:latin typeface="Verdana" pitchFamily="34" charset="0"/>
                <a:ea typeface="+mn-ea"/>
                <a:cs typeface="+mn-cs"/>
              </a:rPr>
              <a:t>Yazılı iletişimden ziyade sözlü iletişimi tercih ederler.</a:t>
            </a:r>
          </a:p>
          <a:p>
            <a:pPr marL="285750" indent="-285750" eaLnBrk="1" fontAlgn="auto" hangingPunct="1">
              <a:lnSpc>
                <a:spcPct val="150000"/>
              </a:lnSpc>
              <a:spcAft>
                <a:spcPts val="0"/>
              </a:spcAft>
              <a:buFont typeface="Wingdings" panose="05000000000000000000" pitchFamily="2" charset="2"/>
              <a:buChar char="Ø"/>
              <a:defRPr/>
            </a:pPr>
            <a:r>
              <a:rPr lang="tr-TR" sz="1600" dirty="0">
                <a:solidFill>
                  <a:schemeClr val="tx1"/>
                </a:solidFill>
                <a:latin typeface="Verdana" pitchFamily="34" charset="0"/>
                <a:ea typeface="+mn-ea"/>
                <a:cs typeface="+mn-cs"/>
              </a:rPr>
              <a:t>Aynı problemi farklı yöntemlerle çözebilirler.</a:t>
            </a:r>
          </a:p>
          <a:p>
            <a:pPr marL="285750" indent="-285750" eaLnBrk="1" fontAlgn="auto" hangingPunct="1">
              <a:lnSpc>
                <a:spcPct val="150000"/>
              </a:lnSpc>
              <a:spcAft>
                <a:spcPts val="0"/>
              </a:spcAft>
              <a:buFont typeface="Wingdings" panose="05000000000000000000" pitchFamily="2" charset="2"/>
              <a:buChar char="Ø"/>
              <a:defRPr/>
            </a:pPr>
            <a:r>
              <a:rPr lang="tr-TR" sz="1600" dirty="0">
                <a:solidFill>
                  <a:schemeClr val="tx1"/>
                </a:solidFill>
                <a:latin typeface="Verdana" pitchFamily="34" charset="0"/>
                <a:ea typeface="+mn-ea"/>
                <a:cs typeface="+mn-cs"/>
              </a:rPr>
              <a:t>Olağan dışı matematiksel işlemler yapar, gayret gerektiren olağandışı problemler sorarlar.</a:t>
            </a:r>
          </a:p>
          <a:p>
            <a:pPr marL="285750" indent="-285750" eaLnBrk="1" fontAlgn="auto" hangingPunct="1">
              <a:lnSpc>
                <a:spcPct val="150000"/>
              </a:lnSpc>
              <a:spcAft>
                <a:spcPts val="0"/>
              </a:spcAft>
              <a:buFont typeface="Wingdings" panose="05000000000000000000" pitchFamily="2" charset="2"/>
              <a:buChar char="Ø"/>
              <a:defRPr/>
            </a:pPr>
            <a:r>
              <a:rPr lang="tr-TR" sz="1600" dirty="0">
                <a:solidFill>
                  <a:schemeClr val="tx1"/>
                </a:solidFill>
                <a:latin typeface="Verdana" pitchFamily="34" charset="0"/>
                <a:ea typeface="+mn-ea"/>
                <a:cs typeface="+mn-cs"/>
              </a:rPr>
              <a:t>Problemi kısa sürede çözer, uygulamaya, analize, senteze ve değerlendirmeye odaklanırlar.</a:t>
            </a:r>
          </a:p>
          <a:p>
            <a:pPr marL="285750" indent="-285750" eaLnBrk="1" fontAlgn="auto" hangingPunct="1">
              <a:lnSpc>
                <a:spcPct val="150000"/>
              </a:lnSpc>
              <a:spcAft>
                <a:spcPts val="0"/>
              </a:spcAft>
              <a:buFont typeface="Wingdings" panose="05000000000000000000" pitchFamily="2" charset="2"/>
              <a:buChar char="Ø"/>
              <a:defRPr/>
            </a:pPr>
            <a:r>
              <a:rPr lang="tr-TR" sz="1600" dirty="0">
                <a:solidFill>
                  <a:schemeClr val="tx1"/>
                </a:solidFill>
                <a:latin typeface="Verdana" pitchFamily="34" charset="0"/>
                <a:ea typeface="+mn-ea"/>
                <a:cs typeface="+mn-cs"/>
              </a:rPr>
              <a:t>Matematiği başka kategorilere entegre edebilirler.</a:t>
            </a:r>
          </a:p>
          <a:p>
            <a:pPr marL="285750" indent="-285750" eaLnBrk="1" fontAlgn="auto" hangingPunct="1">
              <a:lnSpc>
                <a:spcPct val="150000"/>
              </a:lnSpc>
              <a:spcAft>
                <a:spcPts val="0"/>
              </a:spcAft>
              <a:buFont typeface="Wingdings" panose="05000000000000000000" pitchFamily="2" charset="2"/>
              <a:buChar char="Ø"/>
              <a:defRPr/>
            </a:pPr>
            <a:r>
              <a:rPr lang="tr-TR" sz="1600" dirty="0">
                <a:solidFill>
                  <a:schemeClr val="tx1"/>
                </a:solidFill>
                <a:latin typeface="Verdana" pitchFamily="34" charset="0"/>
                <a:ea typeface="+mn-ea"/>
                <a:cs typeface="+mn-cs"/>
              </a:rPr>
              <a:t> Yanlış ve doğruyu seçme güçleri fazladır.</a:t>
            </a:r>
          </a:p>
          <a:p>
            <a:pPr marL="285750" indent="-285750" eaLnBrk="1" fontAlgn="auto" hangingPunct="1">
              <a:lnSpc>
                <a:spcPct val="150000"/>
              </a:lnSpc>
              <a:spcAft>
                <a:spcPts val="0"/>
              </a:spcAft>
              <a:buFont typeface="Wingdings" panose="05000000000000000000" pitchFamily="2" charset="2"/>
              <a:buChar char="Ø"/>
              <a:defRPr/>
            </a:pPr>
            <a:r>
              <a:rPr lang="tr-TR" sz="1600" dirty="0">
                <a:solidFill>
                  <a:schemeClr val="tx1"/>
                </a:solidFill>
                <a:latin typeface="Verdana" pitchFamily="34" charset="0"/>
                <a:ea typeface="+mn-ea"/>
                <a:cs typeface="+mn-cs"/>
              </a:rPr>
              <a:t> İlgisiz gibi görünen işlemler arasında ilgi kurarlar.</a:t>
            </a:r>
          </a:p>
        </p:txBody>
      </p:sp>
      <p:sp>
        <p:nvSpPr>
          <p:cNvPr id="10" name="Altbilgi Yer Tutucusu 3"/>
          <p:cNvSpPr>
            <a:spLocks noGrp="1"/>
          </p:cNvSpPr>
          <p:nvPr>
            <p:ph type="ftr" sz="quarter" idx="11"/>
          </p:nvPr>
        </p:nvSpPr>
        <p:spPr>
          <a:xfrm>
            <a:off x="4860032" y="6408624"/>
            <a:ext cx="4008352" cy="365125"/>
          </a:xfrm>
        </p:spPr>
        <p:txBody>
          <a:bodyPr/>
          <a:lstStyle/>
          <a:p>
            <a:r>
              <a:rPr lang="tr-TR" dirty="0">
                <a:solidFill>
                  <a:schemeClr val="bg1">
                    <a:lumMod val="50000"/>
                  </a:schemeClr>
                </a:solidFill>
                <a:effectLst>
                  <a:outerShdw blurRad="38100" dist="38100" dir="2700000" algn="tl">
                    <a:srgbClr val="000000">
                      <a:alpha val="43137"/>
                    </a:srgbClr>
                  </a:outerShdw>
                </a:effectLst>
              </a:rPr>
              <a:t>Özel Yeteneklerin Geliştirilmesi Daire Başkanlığı</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2 İçerik Yer Tutucusu"/>
          <p:cNvSpPr>
            <a:spLocks noGrp="1"/>
          </p:cNvSpPr>
          <p:nvPr>
            <p:ph idx="1"/>
          </p:nvPr>
        </p:nvSpPr>
        <p:spPr>
          <a:xfrm>
            <a:off x="467544" y="1484784"/>
            <a:ext cx="8568952" cy="4608512"/>
          </a:xfrm>
        </p:spPr>
        <p:txBody>
          <a:bodyPr>
            <a:normAutofit lnSpcReduction="10000"/>
          </a:bodyPr>
          <a:lstStyle/>
          <a:p>
            <a:pPr eaLnBrk="1" fontAlgn="auto" hangingPunct="1">
              <a:lnSpc>
                <a:spcPct val="150000"/>
              </a:lnSpc>
              <a:spcAft>
                <a:spcPts val="0"/>
              </a:spcAft>
              <a:buFont typeface="Wingdings" panose="05000000000000000000" pitchFamily="2" charset="2"/>
              <a:buChar char="Ø"/>
              <a:defRPr/>
            </a:pPr>
            <a:r>
              <a:rPr lang="tr-TR" sz="1600" dirty="0">
                <a:solidFill>
                  <a:schemeClr val="tx1"/>
                </a:solidFill>
                <a:latin typeface="Verdana" pitchFamily="34" charset="0"/>
              </a:rPr>
              <a:t>Fikir ve hipotezleri test etmeye yönelik deneyler yaparlar.</a:t>
            </a:r>
          </a:p>
          <a:p>
            <a:pPr eaLnBrk="1" fontAlgn="auto" hangingPunct="1">
              <a:lnSpc>
                <a:spcPct val="150000"/>
              </a:lnSpc>
              <a:spcAft>
                <a:spcPts val="0"/>
              </a:spcAft>
              <a:buFont typeface="Wingdings" panose="05000000000000000000" pitchFamily="2" charset="2"/>
              <a:buChar char="Ø"/>
              <a:defRPr/>
            </a:pPr>
            <a:r>
              <a:rPr lang="tr-TR" sz="1600" dirty="0">
                <a:solidFill>
                  <a:schemeClr val="tx1"/>
                </a:solidFill>
                <a:latin typeface="Verdana" pitchFamily="34" charset="0"/>
              </a:rPr>
              <a:t>Fen ve teknik araçları kullanabilir ve bunlara vakıf olurlar.</a:t>
            </a:r>
          </a:p>
          <a:p>
            <a:pPr eaLnBrk="1" fontAlgn="auto" hangingPunct="1">
              <a:lnSpc>
                <a:spcPct val="150000"/>
              </a:lnSpc>
              <a:spcAft>
                <a:spcPts val="0"/>
              </a:spcAft>
              <a:buFont typeface="Wingdings" panose="05000000000000000000" pitchFamily="2" charset="2"/>
              <a:buChar char="Ø"/>
              <a:defRPr/>
            </a:pPr>
            <a:r>
              <a:rPr lang="tr-TR" sz="1600" dirty="0">
                <a:solidFill>
                  <a:schemeClr val="tx1"/>
                </a:solidFill>
                <a:latin typeface="Verdana" pitchFamily="34" charset="0"/>
              </a:rPr>
              <a:t>Yerinde ve yeterli veri seçer, bunlardan çıkarımlar yaparlar.</a:t>
            </a:r>
          </a:p>
          <a:p>
            <a:pPr eaLnBrk="1" fontAlgn="auto" hangingPunct="1">
              <a:lnSpc>
                <a:spcPct val="150000"/>
              </a:lnSpc>
              <a:spcAft>
                <a:spcPts val="0"/>
              </a:spcAft>
              <a:buFont typeface="Wingdings" panose="05000000000000000000" pitchFamily="2" charset="2"/>
              <a:buChar char="Ø"/>
              <a:defRPr/>
            </a:pPr>
            <a:r>
              <a:rPr lang="tr-TR" sz="1600" dirty="0">
                <a:solidFill>
                  <a:schemeClr val="tx1"/>
                </a:solidFill>
                <a:latin typeface="Verdana" pitchFamily="34" charset="0"/>
              </a:rPr>
              <a:t>Fikirleri hem niceliksel hem de niteliksel ifade edebilirler.</a:t>
            </a:r>
          </a:p>
          <a:p>
            <a:pPr eaLnBrk="1" fontAlgn="auto" hangingPunct="1">
              <a:lnSpc>
                <a:spcPct val="150000"/>
              </a:lnSpc>
              <a:spcAft>
                <a:spcPts val="0"/>
              </a:spcAft>
              <a:buFont typeface="Wingdings" panose="05000000000000000000" pitchFamily="2" charset="2"/>
              <a:buChar char="Ø"/>
              <a:defRPr/>
            </a:pPr>
            <a:r>
              <a:rPr lang="tr-TR" sz="1600" dirty="0">
                <a:solidFill>
                  <a:schemeClr val="tx1"/>
                </a:solidFill>
                <a:latin typeface="Verdana" pitchFamily="34" charset="0"/>
              </a:rPr>
              <a:t>Fen bilgisini toplumsal değişim için kullanır ve uygularlar.</a:t>
            </a:r>
          </a:p>
          <a:p>
            <a:pPr eaLnBrk="1" fontAlgn="auto" hangingPunct="1">
              <a:lnSpc>
                <a:spcPct val="150000"/>
              </a:lnSpc>
              <a:spcAft>
                <a:spcPts val="0"/>
              </a:spcAft>
              <a:buFont typeface="Wingdings" panose="05000000000000000000" pitchFamily="2" charset="2"/>
              <a:buChar char="Ø"/>
              <a:defRPr/>
            </a:pPr>
            <a:r>
              <a:rPr lang="tr-TR" sz="1600" dirty="0">
                <a:solidFill>
                  <a:schemeClr val="tx1"/>
                </a:solidFill>
                <a:latin typeface="Verdana" pitchFamily="34" charset="0"/>
              </a:rPr>
              <a:t>Bilimsel gözlem, veri toplama ve yorum yapma becerileri vardır.</a:t>
            </a:r>
          </a:p>
          <a:p>
            <a:pPr eaLnBrk="1" fontAlgn="auto" hangingPunct="1">
              <a:lnSpc>
                <a:spcPct val="150000"/>
              </a:lnSpc>
              <a:spcAft>
                <a:spcPts val="0"/>
              </a:spcAft>
              <a:buFont typeface="Wingdings" panose="05000000000000000000" pitchFamily="2" charset="2"/>
              <a:buChar char="Ø"/>
              <a:defRPr/>
            </a:pPr>
            <a:r>
              <a:rPr lang="tr-TR" sz="1600" dirty="0">
                <a:solidFill>
                  <a:schemeClr val="tx1"/>
                </a:solidFill>
                <a:latin typeface="Verdana" pitchFamily="34" charset="0"/>
              </a:rPr>
              <a:t>Problemlere yönelik duyarlılığa, yeni fikirler geliştirme yeteneğine ve değerlendirme yeteneğine sahiptirler.</a:t>
            </a:r>
          </a:p>
          <a:p>
            <a:pPr eaLnBrk="1" fontAlgn="auto" hangingPunct="1">
              <a:lnSpc>
                <a:spcPct val="150000"/>
              </a:lnSpc>
              <a:spcAft>
                <a:spcPts val="0"/>
              </a:spcAft>
              <a:buFont typeface="Wingdings" panose="05000000000000000000" pitchFamily="2" charset="2"/>
              <a:buChar char="Ø"/>
              <a:defRPr/>
            </a:pPr>
            <a:r>
              <a:rPr lang="tr-TR" sz="1600" dirty="0">
                <a:solidFill>
                  <a:schemeClr val="tx1"/>
                </a:solidFill>
                <a:latin typeface="Verdana" pitchFamily="34" charset="0"/>
              </a:rPr>
              <a:t>Yüksek düzeyde mekanik düşünme yeteneğine sahiptirler, uzay ilişkilerine ilgi duyarlar.</a:t>
            </a:r>
          </a:p>
          <a:p>
            <a:pPr eaLnBrk="1" fontAlgn="auto" hangingPunct="1">
              <a:lnSpc>
                <a:spcPct val="150000"/>
              </a:lnSpc>
              <a:spcAft>
                <a:spcPts val="0"/>
              </a:spcAft>
              <a:buFont typeface="Wingdings" panose="05000000000000000000" pitchFamily="2" charset="2"/>
              <a:buChar char="Ø"/>
              <a:defRPr/>
            </a:pPr>
            <a:r>
              <a:rPr lang="tr-TR" sz="1600" dirty="0">
                <a:solidFill>
                  <a:schemeClr val="tx1"/>
                </a:solidFill>
                <a:latin typeface="Verdana" pitchFamily="34" charset="0"/>
              </a:rPr>
              <a:t>Fen bilgisi konusunda otorite olan kaynakları tarar, fen raporlarını yorumlayarak bir ilgi zemini oluştururlar.</a:t>
            </a:r>
          </a:p>
          <a:p>
            <a:pPr marL="0" indent="0" eaLnBrk="1" fontAlgn="auto" hangingPunct="1">
              <a:spcAft>
                <a:spcPts val="0"/>
              </a:spcAft>
              <a:buFont typeface="Arial" pitchFamily="34" charset="0"/>
              <a:buNone/>
              <a:defRPr/>
            </a:pPr>
            <a:endParaRPr lang="tr-TR" sz="800" dirty="0">
              <a:solidFill>
                <a:schemeClr val="tx1"/>
              </a:solidFill>
            </a:endParaRPr>
          </a:p>
          <a:p>
            <a:pPr>
              <a:buFont typeface="Wingdings" pitchFamily="2" charset="2"/>
              <a:buChar char="q"/>
            </a:pPr>
            <a:endParaRPr lang="tr-TR" altLang="tr-TR" sz="1600" dirty="0">
              <a:solidFill>
                <a:schemeClr val="tx1"/>
              </a:solidFill>
              <a:latin typeface="Verdana" pitchFamily="34" charset="0"/>
            </a:endParaRPr>
          </a:p>
          <a:p>
            <a:pPr eaLnBrk="1" hangingPunct="1">
              <a:lnSpc>
                <a:spcPct val="170000"/>
              </a:lnSpc>
              <a:buFont typeface="Wingdings" pitchFamily="2" charset="2"/>
              <a:buChar char="q"/>
            </a:pPr>
            <a:endParaRPr lang="tr-TR" altLang="tr-TR" sz="500" dirty="0">
              <a:solidFill>
                <a:schemeClr val="tx1"/>
              </a:solidFill>
            </a:endParaRPr>
          </a:p>
          <a:p>
            <a:endParaRPr lang="tr-TR" sz="1600" dirty="0">
              <a:solidFill>
                <a:schemeClr val="tx1"/>
              </a:solidFill>
            </a:endParaRPr>
          </a:p>
          <a:p>
            <a:endParaRPr lang="tr-TR" sz="1600" dirty="0">
              <a:solidFill>
                <a:schemeClr val="tx1"/>
              </a:solidFill>
              <a:latin typeface="Verdana" pitchFamily="34" charset="0"/>
            </a:endParaRPr>
          </a:p>
        </p:txBody>
      </p:sp>
      <p:sp>
        <p:nvSpPr>
          <p:cNvPr id="48132" name="3 Slayt Numarası Yer Tutucusu"/>
          <p:cNvSpPr>
            <a:spLocks noGrp="1"/>
          </p:cNvSpPr>
          <p:nvPr>
            <p:ph type="sldNum" sz="quarter" idx="12"/>
          </p:nvPr>
        </p:nvSpPr>
        <p:spPr>
          <a:noFill/>
        </p:spPr>
        <p:txBody>
          <a:bodyPr/>
          <a:lstStyle/>
          <a:p>
            <a:fld id="{B1E5E7E6-8EAD-4DF1-8ABF-777117C158FF}" type="slidenum">
              <a:rPr lang="en-US" smtClean="0">
                <a:latin typeface="Georgia" pitchFamily="18" charset="0"/>
                <a:ea typeface="ヒラギノ明朝 ProN W3"/>
                <a:cs typeface="ヒラギノ明朝 ProN W3"/>
                <a:sym typeface="Georgia" pitchFamily="18" charset="0"/>
              </a:rPr>
              <a:pPr/>
              <a:t>17</a:t>
            </a:fld>
            <a:endParaRPr lang="en-US">
              <a:latin typeface="Georgia" pitchFamily="18" charset="0"/>
              <a:ea typeface="ヒラギノ明朝 ProN W3"/>
              <a:cs typeface="ヒラギノ明朝 ProN W3"/>
              <a:sym typeface="Georgia" pitchFamily="18" charset="0"/>
            </a:endParaRPr>
          </a:p>
        </p:txBody>
      </p:sp>
      <p:sp>
        <p:nvSpPr>
          <p:cNvPr id="48130" name="1 Başlık"/>
          <p:cNvSpPr>
            <a:spLocks noGrp="1"/>
          </p:cNvSpPr>
          <p:nvPr>
            <p:ph type="title"/>
          </p:nvPr>
        </p:nvSpPr>
        <p:spPr>
          <a:xfrm>
            <a:off x="1475656" y="215355"/>
            <a:ext cx="7668344" cy="1146175"/>
          </a:xfrm>
        </p:spPr>
        <p:txBody>
          <a:bodyPr/>
          <a:lstStyle/>
          <a:p>
            <a:r>
              <a:rPr lang="tr-TR" sz="2800" b="1" dirty="0">
                <a:solidFill>
                  <a:schemeClr val="tx1"/>
                </a:solidFill>
                <a:effectLst>
                  <a:outerShdw blurRad="38100" dist="38100" dir="2700000" algn="tl">
                    <a:srgbClr val="000000">
                      <a:alpha val="43137"/>
                    </a:srgbClr>
                  </a:outerShdw>
                </a:effectLst>
                <a:latin typeface="Verdana" pitchFamily="34" charset="0"/>
              </a:rPr>
              <a:t>Fen Alanındaki Yetenek Özellikleri</a:t>
            </a:r>
            <a:endParaRPr lang="tr-TR" sz="2800" dirty="0">
              <a:solidFill>
                <a:schemeClr val="tx1"/>
              </a:solidFill>
              <a:effectLst>
                <a:outerShdw blurRad="38100" dist="38100" dir="2700000" algn="tl">
                  <a:srgbClr val="000000">
                    <a:alpha val="43137"/>
                  </a:srgbClr>
                </a:outerShdw>
              </a:effectLst>
              <a:latin typeface="Verdana" pitchFamily="34" charset="0"/>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568" y="188640"/>
            <a:ext cx="1219200" cy="121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Dikdörtgen 5"/>
          <p:cNvSpPr/>
          <p:nvPr/>
        </p:nvSpPr>
        <p:spPr bwMode="auto">
          <a:xfrm>
            <a:off x="13752" y="1412776"/>
            <a:ext cx="9072951" cy="45719"/>
          </a:xfrm>
          <a:prstGeom prst="rect">
            <a:avLst/>
          </a:prstGeom>
          <a:solidFill>
            <a:schemeClr val="bg1">
              <a:lumMod val="95000"/>
            </a:schemeClr>
          </a:solidFill>
          <a:ln w="9525" cap="flat" cmpd="sng" algn="ctr">
            <a:noFill/>
            <a:prstDash val="solid"/>
            <a:round/>
            <a:headEnd type="none" w="med" len="med"/>
            <a:tailEnd type="none" w="med" len="med"/>
          </a:ln>
          <a:effectLst>
            <a:reflection blurRad="12700" stA="50000" endA="300" endPos="55500" dist="50800" dir="5400000" sy="-100000" algn="bl" rotWithShape="0"/>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a:ln>
                <a:noFill/>
              </a:ln>
              <a:solidFill>
                <a:srgbClr val="000000"/>
              </a:solidFill>
              <a:effectLst/>
              <a:latin typeface="Georgia" charset="0"/>
              <a:ea typeface="ヒラギノ明朝 ProN W3" charset="0"/>
              <a:cs typeface="ヒラギノ明朝 ProN W3" charset="0"/>
              <a:sym typeface="Georgia" charset="0"/>
            </a:endParaRPr>
          </a:p>
        </p:txBody>
      </p:sp>
      <p:sp>
        <p:nvSpPr>
          <p:cNvPr id="9" name="Altbilgi Yer Tutucusu 3"/>
          <p:cNvSpPr>
            <a:spLocks noGrp="1"/>
          </p:cNvSpPr>
          <p:nvPr>
            <p:ph type="ftr" sz="quarter" idx="11"/>
          </p:nvPr>
        </p:nvSpPr>
        <p:spPr>
          <a:xfrm>
            <a:off x="4860032" y="6408624"/>
            <a:ext cx="4008352" cy="365125"/>
          </a:xfrm>
        </p:spPr>
        <p:txBody>
          <a:bodyPr/>
          <a:lstStyle/>
          <a:p>
            <a:r>
              <a:rPr lang="tr-TR" dirty="0">
                <a:solidFill>
                  <a:schemeClr val="bg1">
                    <a:lumMod val="50000"/>
                  </a:schemeClr>
                </a:solidFill>
                <a:effectLst>
                  <a:outerShdw blurRad="38100" dist="38100" dir="2700000" algn="tl">
                    <a:srgbClr val="000000">
                      <a:alpha val="43137"/>
                    </a:srgbClr>
                  </a:outerShdw>
                </a:effectLst>
              </a:rPr>
              <a:t>Özel Yeteneklerin Geliştirilmesi Daire Başkanlığı</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51520" y="2636912"/>
            <a:ext cx="8496944" cy="1446550"/>
          </a:xfrm>
          <a:prstGeom prst="rect">
            <a:avLst/>
          </a:prstGeom>
          <a:gradFill>
            <a:gsLst>
              <a:gs pos="0">
                <a:srgbClr val="C00000"/>
              </a:gs>
              <a:gs pos="100000">
                <a:schemeClr val="accent2">
                  <a:shade val="75000"/>
                  <a:satMod val="120000"/>
                  <a:lumMod val="90000"/>
                </a:schemeClr>
              </a:gs>
            </a:gsLst>
          </a:gradFill>
        </p:spPr>
        <p:style>
          <a:lnRef idx="0">
            <a:schemeClr val="accent2"/>
          </a:lnRef>
          <a:fillRef idx="3">
            <a:schemeClr val="accent2"/>
          </a:fillRef>
          <a:effectRef idx="3">
            <a:schemeClr val="accent2"/>
          </a:effectRef>
          <a:fontRef idx="minor">
            <a:schemeClr val="lt1"/>
          </a:fontRef>
        </p:style>
        <p:txBody>
          <a:bodyPr wrap="square">
            <a:spAutoFit/>
          </a:bodyPr>
          <a:lstStyle/>
          <a:p>
            <a:pPr algn="ctr">
              <a:defRPr/>
            </a:pPr>
            <a:r>
              <a:rPr lang="tr-TR" sz="4400" b="1" dirty="0"/>
              <a:t>PARLAK MI? </a:t>
            </a:r>
          </a:p>
          <a:p>
            <a:pPr algn="ctr">
              <a:defRPr/>
            </a:pPr>
            <a:r>
              <a:rPr lang="tr-TR" sz="4400" b="1" dirty="0"/>
              <a:t>ÖZEL YETENEKLİ Mİ?</a:t>
            </a:r>
          </a:p>
        </p:txBody>
      </p:sp>
      <p:sp>
        <p:nvSpPr>
          <p:cNvPr id="6" name="Slayt Numarası Yer Tutucusu 5"/>
          <p:cNvSpPr>
            <a:spLocks noGrp="1"/>
          </p:cNvSpPr>
          <p:nvPr>
            <p:ph type="sldNum" sz="quarter" idx="12"/>
          </p:nvPr>
        </p:nvSpPr>
        <p:spPr/>
        <p:txBody>
          <a:bodyPr/>
          <a:lstStyle/>
          <a:p>
            <a:pPr>
              <a:defRPr/>
            </a:pPr>
            <a:fld id="{3A52865B-ADB8-42A2-B104-A1FA0D2D5B45}" type="slidenum">
              <a:rPr lang="en-US" smtClean="0"/>
              <a:pPr>
                <a:defRPr/>
              </a:pPr>
              <a:t>18</a:t>
            </a:fld>
            <a:endParaRPr lang="en-US"/>
          </a:p>
        </p:txBody>
      </p:sp>
      <p:sp>
        <p:nvSpPr>
          <p:cNvPr id="7" name="Altbilgi Yer Tutucusu 3"/>
          <p:cNvSpPr>
            <a:spLocks noGrp="1"/>
          </p:cNvSpPr>
          <p:nvPr>
            <p:ph type="ftr" sz="quarter" idx="11"/>
          </p:nvPr>
        </p:nvSpPr>
        <p:spPr>
          <a:xfrm>
            <a:off x="4860032" y="6408624"/>
            <a:ext cx="4008352" cy="365125"/>
          </a:xfrm>
        </p:spPr>
        <p:txBody>
          <a:bodyPr/>
          <a:lstStyle/>
          <a:p>
            <a:r>
              <a:rPr lang="tr-TR" dirty="0">
                <a:solidFill>
                  <a:schemeClr val="bg1">
                    <a:lumMod val="50000"/>
                  </a:schemeClr>
                </a:solidFill>
                <a:effectLst>
                  <a:outerShdw blurRad="38100" dist="38100" dir="2700000" algn="tl">
                    <a:srgbClr val="000000">
                      <a:alpha val="43137"/>
                    </a:srgbClr>
                  </a:outerShdw>
                </a:effectLst>
              </a:rPr>
              <a:t>Özel Yeteneklerin Geliştirilmesi Daire Başkanlığı</a:t>
            </a:r>
          </a:p>
        </p:txBody>
      </p:sp>
    </p:spTree>
    <p:extLst>
      <p:ext uri="{BB962C8B-B14F-4D97-AF65-F5344CB8AC3E}">
        <p14:creationId xmlns:p14="http://schemas.microsoft.com/office/powerpoint/2010/main" val="17212538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pPr>
              <a:defRPr/>
            </a:pPr>
            <a:fld id="{ADD943AC-D8E1-497C-AC23-F41D5B2683CD}" type="slidenum">
              <a:rPr lang="en-US" smtClean="0"/>
              <a:pPr>
                <a:defRPr/>
              </a:pPr>
              <a:t>19</a:t>
            </a:fld>
            <a:endParaRPr lang="en-US"/>
          </a:p>
        </p:txBody>
      </p:sp>
      <p:grpSp>
        <p:nvGrpSpPr>
          <p:cNvPr id="5" name="Grup 1"/>
          <p:cNvGrpSpPr>
            <a:grpSpLocks/>
          </p:cNvGrpSpPr>
          <p:nvPr/>
        </p:nvGrpSpPr>
        <p:grpSpPr bwMode="auto">
          <a:xfrm>
            <a:off x="149225" y="300038"/>
            <a:ext cx="649288" cy="1152525"/>
            <a:chOff x="153987" y="401488"/>
            <a:chExt cx="649287" cy="1152525"/>
          </a:xfrm>
        </p:grpSpPr>
        <p:pic>
          <p:nvPicPr>
            <p:cNvPr id="6" name="Oval 10"/>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987" y="401488"/>
              <a:ext cx="649287"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Metin kutusu 1"/>
            <p:cNvSpPr txBox="1">
              <a:spLocks noChangeArrowheads="1"/>
            </p:cNvSpPr>
            <p:nvPr/>
          </p:nvSpPr>
          <p:spPr bwMode="auto">
            <a:xfrm>
              <a:off x="331786" y="509439"/>
              <a:ext cx="2936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tr-TR" altLang="tr-TR" sz="1800" b="1">
                  <a:latin typeface="Arial" charset="0"/>
                </a:rPr>
                <a:t>P</a:t>
              </a:r>
            </a:p>
          </p:txBody>
        </p:sp>
      </p:grpSp>
      <p:grpSp>
        <p:nvGrpSpPr>
          <p:cNvPr id="8" name="Grup 2"/>
          <p:cNvGrpSpPr>
            <a:grpSpLocks/>
          </p:cNvGrpSpPr>
          <p:nvPr/>
        </p:nvGrpSpPr>
        <p:grpSpPr bwMode="auto">
          <a:xfrm>
            <a:off x="771525" y="409575"/>
            <a:ext cx="649288" cy="1152525"/>
            <a:chOff x="331788" y="1268413"/>
            <a:chExt cx="649287" cy="1152525"/>
          </a:xfrm>
        </p:grpSpPr>
        <p:pic>
          <p:nvPicPr>
            <p:cNvPr id="9" name="Oval 10"/>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1788" y="1268413"/>
              <a:ext cx="649287"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Metin kutusu 7"/>
            <p:cNvSpPr txBox="1">
              <a:spLocks noChangeArrowheads="1"/>
            </p:cNvSpPr>
            <p:nvPr/>
          </p:nvSpPr>
          <p:spPr bwMode="auto">
            <a:xfrm>
              <a:off x="469900" y="1379538"/>
              <a:ext cx="2952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tr-TR" altLang="tr-TR" sz="1800" b="1">
                  <a:latin typeface="Arial" charset="0"/>
                </a:rPr>
                <a:t>A</a:t>
              </a:r>
            </a:p>
          </p:txBody>
        </p:sp>
      </p:grpSp>
      <p:grpSp>
        <p:nvGrpSpPr>
          <p:cNvPr id="11" name="Grup 4"/>
          <p:cNvGrpSpPr>
            <a:grpSpLocks/>
          </p:cNvGrpSpPr>
          <p:nvPr/>
        </p:nvGrpSpPr>
        <p:grpSpPr bwMode="auto">
          <a:xfrm>
            <a:off x="2079625" y="409575"/>
            <a:ext cx="647700" cy="1177925"/>
            <a:chOff x="2418050" y="387350"/>
            <a:chExt cx="647700" cy="1177925"/>
          </a:xfrm>
        </p:grpSpPr>
        <p:pic>
          <p:nvPicPr>
            <p:cNvPr id="12" name="Oval 10"/>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8050" y="387350"/>
              <a:ext cx="647700" cy="117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Metin kutusu 8"/>
            <p:cNvSpPr txBox="1">
              <a:spLocks noChangeArrowheads="1"/>
            </p:cNvSpPr>
            <p:nvPr/>
          </p:nvSpPr>
          <p:spPr bwMode="auto">
            <a:xfrm>
              <a:off x="2595056" y="498474"/>
              <a:ext cx="2936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tr-TR" altLang="tr-TR" sz="1800" b="1">
                  <a:latin typeface="Arial" charset="0"/>
                </a:rPr>
                <a:t>L</a:t>
              </a:r>
            </a:p>
          </p:txBody>
        </p:sp>
      </p:grpSp>
      <p:grpSp>
        <p:nvGrpSpPr>
          <p:cNvPr id="14" name="Grup 3"/>
          <p:cNvGrpSpPr>
            <a:grpSpLocks/>
          </p:cNvGrpSpPr>
          <p:nvPr/>
        </p:nvGrpSpPr>
        <p:grpSpPr bwMode="auto">
          <a:xfrm>
            <a:off x="1414463" y="300038"/>
            <a:ext cx="638175" cy="1152525"/>
            <a:chOff x="1779875" y="360507"/>
            <a:chExt cx="638175" cy="1152525"/>
          </a:xfrm>
        </p:grpSpPr>
        <p:pic>
          <p:nvPicPr>
            <p:cNvPr id="15" name="Oval 10"/>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79875" y="360507"/>
              <a:ext cx="63817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Metin kutusu 9"/>
            <p:cNvSpPr txBox="1">
              <a:spLocks noChangeArrowheads="1"/>
            </p:cNvSpPr>
            <p:nvPr/>
          </p:nvSpPr>
          <p:spPr bwMode="auto">
            <a:xfrm>
              <a:off x="1951324" y="457772"/>
              <a:ext cx="2952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tr-TR" altLang="tr-TR" sz="1800" b="1">
                  <a:latin typeface="Arial" charset="0"/>
                </a:rPr>
                <a:t>R</a:t>
              </a:r>
            </a:p>
          </p:txBody>
        </p:sp>
      </p:grpSp>
      <p:grpSp>
        <p:nvGrpSpPr>
          <p:cNvPr id="17" name="Grup 5"/>
          <p:cNvGrpSpPr>
            <a:grpSpLocks/>
          </p:cNvGrpSpPr>
          <p:nvPr/>
        </p:nvGrpSpPr>
        <p:grpSpPr bwMode="auto">
          <a:xfrm>
            <a:off x="2747963" y="258763"/>
            <a:ext cx="647700" cy="1328737"/>
            <a:chOff x="3071014" y="387206"/>
            <a:chExt cx="647700" cy="1194527"/>
          </a:xfrm>
        </p:grpSpPr>
        <p:pic>
          <p:nvPicPr>
            <p:cNvPr id="18" name="Oval 10"/>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1014" y="387206"/>
              <a:ext cx="647700" cy="1194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Metin kutusu 2"/>
            <p:cNvSpPr txBox="1">
              <a:spLocks noChangeArrowheads="1"/>
            </p:cNvSpPr>
            <p:nvPr/>
          </p:nvSpPr>
          <p:spPr bwMode="auto">
            <a:xfrm>
              <a:off x="3215476" y="516599"/>
              <a:ext cx="3587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tr-TR" altLang="tr-TR" sz="1800" b="1">
                  <a:latin typeface="Arial" charset="0"/>
                </a:rPr>
                <a:t>A</a:t>
              </a:r>
            </a:p>
          </p:txBody>
        </p:sp>
      </p:grpSp>
      <p:grpSp>
        <p:nvGrpSpPr>
          <p:cNvPr id="20" name="Grup 1"/>
          <p:cNvGrpSpPr>
            <a:grpSpLocks/>
          </p:cNvGrpSpPr>
          <p:nvPr/>
        </p:nvGrpSpPr>
        <p:grpSpPr bwMode="auto">
          <a:xfrm>
            <a:off x="3375025" y="341313"/>
            <a:ext cx="647700" cy="1152525"/>
            <a:chOff x="3375025" y="341313"/>
            <a:chExt cx="647700" cy="1152525"/>
          </a:xfrm>
        </p:grpSpPr>
        <p:pic>
          <p:nvPicPr>
            <p:cNvPr id="21" name="Oval 10"/>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75025" y="341313"/>
              <a:ext cx="647700"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Metin kutusu 3"/>
            <p:cNvSpPr txBox="1">
              <a:spLocks noChangeArrowheads="1"/>
            </p:cNvSpPr>
            <p:nvPr/>
          </p:nvSpPr>
          <p:spPr bwMode="auto">
            <a:xfrm>
              <a:off x="3556000" y="427038"/>
              <a:ext cx="2587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tr-TR" altLang="tr-TR" sz="1800" b="1">
                  <a:latin typeface="Arial" charset="0"/>
                </a:rPr>
                <a:t>K</a:t>
              </a:r>
            </a:p>
          </p:txBody>
        </p:sp>
      </p:grpSp>
      <p:sp>
        <p:nvSpPr>
          <p:cNvPr id="23" name="Metin kutusu 4"/>
          <p:cNvSpPr txBox="1">
            <a:spLocks noChangeArrowheads="1"/>
          </p:cNvSpPr>
          <p:nvPr/>
        </p:nvSpPr>
        <p:spPr bwMode="auto">
          <a:xfrm>
            <a:off x="323528" y="1076994"/>
            <a:ext cx="4316984" cy="5160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lnSpc>
                <a:spcPct val="150000"/>
              </a:lnSpc>
              <a:spcBef>
                <a:spcPct val="0"/>
              </a:spcBef>
              <a:buFont typeface="Wingdings" pitchFamily="2" charset="2"/>
              <a:buChar char="Ø"/>
            </a:pPr>
            <a:r>
              <a:rPr lang="tr-TR" altLang="tr-TR" sz="1300" dirty="0">
                <a:latin typeface="Verdana" panose="020B0604030504040204" pitchFamily="34" charset="0"/>
                <a:ea typeface="Verdana" panose="020B0604030504040204" pitchFamily="34" charset="0"/>
                <a:cs typeface="Verdana" panose="020B0604030504040204" pitchFamily="34" charset="0"/>
              </a:rPr>
              <a:t>İlgilidir</a:t>
            </a:r>
          </a:p>
          <a:p>
            <a:pPr eaLnBrk="1" hangingPunct="1">
              <a:lnSpc>
                <a:spcPct val="150000"/>
              </a:lnSpc>
              <a:spcBef>
                <a:spcPct val="0"/>
              </a:spcBef>
              <a:buFont typeface="Wingdings" pitchFamily="2" charset="2"/>
              <a:buChar char="Ø"/>
            </a:pPr>
            <a:r>
              <a:rPr lang="tr-TR" altLang="tr-TR" sz="1300" dirty="0">
                <a:latin typeface="Verdana" panose="020B0604030504040204" pitchFamily="34" charset="0"/>
                <a:ea typeface="Verdana" panose="020B0604030504040204" pitchFamily="34" charset="0"/>
                <a:cs typeface="Verdana" panose="020B0604030504040204" pitchFamily="34" charset="0"/>
              </a:rPr>
              <a:t>Sorulara cevap verir</a:t>
            </a:r>
          </a:p>
          <a:p>
            <a:pPr eaLnBrk="1" hangingPunct="1">
              <a:lnSpc>
                <a:spcPct val="150000"/>
              </a:lnSpc>
              <a:spcBef>
                <a:spcPct val="0"/>
              </a:spcBef>
              <a:buFont typeface="Wingdings" pitchFamily="2" charset="2"/>
              <a:buChar char="Ø"/>
            </a:pPr>
            <a:r>
              <a:rPr lang="tr-TR" altLang="tr-TR" sz="1300" dirty="0">
                <a:latin typeface="Verdana" panose="020B0604030504040204" pitchFamily="34" charset="0"/>
                <a:ea typeface="Verdana" panose="020B0604030504040204" pitchFamily="34" charset="0"/>
                <a:cs typeface="Verdana" panose="020B0604030504040204" pitchFamily="34" charset="0"/>
              </a:rPr>
              <a:t>Yanıtları bilir</a:t>
            </a:r>
          </a:p>
          <a:p>
            <a:pPr eaLnBrk="1" hangingPunct="1">
              <a:lnSpc>
                <a:spcPct val="150000"/>
              </a:lnSpc>
              <a:spcBef>
                <a:spcPct val="0"/>
              </a:spcBef>
              <a:buFont typeface="Wingdings" pitchFamily="2" charset="2"/>
              <a:buChar char="Ø"/>
            </a:pPr>
            <a:r>
              <a:rPr lang="tr-TR" altLang="tr-TR" sz="1300" dirty="0">
                <a:latin typeface="Verdana" panose="020B0604030504040204" pitchFamily="34" charset="0"/>
                <a:ea typeface="Verdana" panose="020B0604030504040204" pitchFamily="34" charset="0"/>
                <a:cs typeface="Verdana" panose="020B0604030504040204" pitchFamily="34" charset="0"/>
              </a:rPr>
              <a:t>Dikkatini yoğunlaştırır.</a:t>
            </a:r>
          </a:p>
          <a:p>
            <a:pPr eaLnBrk="1" hangingPunct="1">
              <a:lnSpc>
                <a:spcPct val="150000"/>
              </a:lnSpc>
              <a:spcBef>
                <a:spcPct val="0"/>
              </a:spcBef>
              <a:buFont typeface="Wingdings" pitchFamily="2" charset="2"/>
              <a:buChar char="Ø"/>
            </a:pPr>
            <a:r>
              <a:rPr lang="tr-TR" altLang="tr-TR" sz="1300" dirty="0">
                <a:latin typeface="Verdana" panose="020B0604030504040204" pitchFamily="34" charset="0"/>
                <a:ea typeface="Verdana" panose="020B0604030504040204" pitchFamily="34" charset="0"/>
                <a:cs typeface="Verdana" panose="020B0604030504040204" pitchFamily="34" charset="0"/>
              </a:rPr>
              <a:t>Anlamı kavrar</a:t>
            </a:r>
          </a:p>
          <a:p>
            <a:pPr eaLnBrk="1" hangingPunct="1">
              <a:lnSpc>
                <a:spcPct val="150000"/>
              </a:lnSpc>
              <a:spcBef>
                <a:spcPct val="0"/>
              </a:spcBef>
              <a:buFont typeface="Wingdings" pitchFamily="2" charset="2"/>
              <a:buChar char="Ø"/>
            </a:pPr>
            <a:r>
              <a:rPr lang="tr-TR" altLang="tr-TR" sz="1300" dirty="0">
                <a:latin typeface="Verdana" panose="020B0604030504040204" pitchFamily="34" charset="0"/>
                <a:ea typeface="Verdana" panose="020B0604030504040204" pitchFamily="34" charset="0"/>
                <a:cs typeface="Verdana" panose="020B0604030504040204" pitchFamily="34" charset="0"/>
              </a:rPr>
              <a:t>Uyanıktır</a:t>
            </a:r>
          </a:p>
          <a:p>
            <a:pPr eaLnBrk="1" hangingPunct="1">
              <a:lnSpc>
                <a:spcPct val="150000"/>
              </a:lnSpc>
              <a:spcBef>
                <a:spcPct val="0"/>
              </a:spcBef>
              <a:buFont typeface="Wingdings" pitchFamily="2" charset="2"/>
              <a:buChar char="Ø"/>
            </a:pPr>
            <a:r>
              <a:rPr lang="tr-TR" altLang="tr-TR" sz="1300" dirty="0">
                <a:latin typeface="Verdana" panose="020B0604030504040204" pitchFamily="34" charset="0"/>
                <a:ea typeface="Verdana" panose="020B0604030504040204" pitchFamily="34" charset="0"/>
                <a:cs typeface="Verdana" panose="020B0604030504040204" pitchFamily="34" charset="0"/>
              </a:rPr>
              <a:t>Verilen işi tamamlar</a:t>
            </a:r>
          </a:p>
          <a:p>
            <a:pPr eaLnBrk="1" hangingPunct="1">
              <a:lnSpc>
                <a:spcPct val="150000"/>
              </a:lnSpc>
              <a:spcBef>
                <a:spcPct val="0"/>
              </a:spcBef>
              <a:buFont typeface="Wingdings" pitchFamily="2" charset="2"/>
              <a:buChar char="Ø"/>
            </a:pPr>
            <a:r>
              <a:rPr lang="tr-TR" altLang="tr-TR" sz="1300" dirty="0">
                <a:latin typeface="Verdana" panose="020B0604030504040204" pitchFamily="34" charset="0"/>
                <a:ea typeface="Verdana" panose="020B0604030504040204" pitchFamily="34" charset="0"/>
                <a:cs typeface="Verdana" panose="020B0604030504040204" pitchFamily="34" charset="0"/>
              </a:rPr>
              <a:t>İyi fikirleri vardır</a:t>
            </a:r>
          </a:p>
          <a:p>
            <a:pPr eaLnBrk="1" hangingPunct="1">
              <a:lnSpc>
                <a:spcPct val="150000"/>
              </a:lnSpc>
              <a:spcBef>
                <a:spcPct val="0"/>
              </a:spcBef>
              <a:buFont typeface="Wingdings" pitchFamily="2" charset="2"/>
              <a:buChar char="Ø"/>
            </a:pPr>
            <a:r>
              <a:rPr lang="tr-TR" altLang="tr-TR" sz="1300" dirty="0">
                <a:latin typeface="Verdana" panose="020B0604030504040204" pitchFamily="34" charset="0"/>
                <a:ea typeface="Verdana" panose="020B0604030504040204" pitchFamily="34" charset="0"/>
                <a:cs typeface="Verdana" panose="020B0604030504040204" pitchFamily="34" charset="0"/>
              </a:rPr>
              <a:t>Okuldan hoşlanır</a:t>
            </a:r>
          </a:p>
          <a:p>
            <a:pPr eaLnBrk="1" hangingPunct="1">
              <a:lnSpc>
                <a:spcPct val="150000"/>
              </a:lnSpc>
              <a:spcBef>
                <a:spcPct val="0"/>
              </a:spcBef>
              <a:buFont typeface="Wingdings" pitchFamily="2" charset="2"/>
              <a:buChar char="Ø"/>
            </a:pPr>
            <a:r>
              <a:rPr lang="tr-TR" altLang="tr-TR" sz="1300" dirty="0">
                <a:latin typeface="Verdana" panose="020B0604030504040204" pitchFamily="34" charset="0"/>
                <a:ea typeface="Verdana" panose="020B0604030504040204" pitchFamily="34" charset="0"/>
                <a:cs typeface="Verdana" panose="020B0604030504040204" pitchFamily="34" charset="0"/>
              </a:rPr>
              <a:t>Güçlü belleği vardır.</a:t>
            </a:r>
          </a:p>
          <a:p>
            <a:pPr eaLnBrk="1" hangingPunct="1">
              <a:lnSpc>
                <a:spcPct val="150000"/>
              </a:lnSpc>
              <a:spcBef>
                <a:spcPct val="0"/>
              </a:spcBef>
              <a:buFont typeface="Wingdings" pitchFamily="2" charset="2"/>
              <a:buChar char="Ø"/>
            </a:pPr>
            <a:r>
              <a:rPr lang="tr-TR" altLang="tr-TR" sz="1300" dirty="0">
                <a:latin typeface="Verdana" panose="020B0604030504040204" pitchFamily="34" charset="0"/>
                <a:ea typeface="Verdana" panose="020B0604030504040204" pitchFamily="34" charset="0"/>
                <a:cs typeface="Verdana" panose="020B0604030504040204" pitchFamily="34" charset="0"/>
              </a:rPr>
              <a:t>Öğrendiği kadarıyla mutlu olur</a:t>
            </a:r>
          </a:p>
          <a:p>
            <a:pPr eaLnBrk="1" hangingPunct="1">
              <a:lnSpc>
                <a:spcPct val="150000"/>
              </a:lnSpc>
              <a:spcBef>
                <a:spcPct val="0"/>
              </a:spcBef>
              <a:buFont typeface="Wingdings" pitchFamily="2" charset="2"/>
              <a:buChar char="Ø"/>
            </a:pPr>
            <a:r>
              <a:rPr lang="tr-TR" altLang="tr-TR" sz="1300" dirty="0">
                <a:latin typeface="Verdana" panose="020B0604030504040204" pitchFamily="34" charset="0"/>
                <a:ea typeface="Verdana" panose="020B0604030504040204" pitchFamily="34" charset="0"/>
                <a:cs typeface="Verdana" panose="020B0604030504040204" pitchFamily="34" charset="0"/>
              </a:rPr>
              <a:t>Düşünceleri anlar</a:t>
            </a:r>
          </a:p>
          <a:p>
            <a:pPr eaLnBrk="1" hangingPunct="1">
              <a:lnSpc>
                <a:spcPct val="150000"/>
              </a:lnSpc>
              <a:spcBef>
                <a:spcPct val="0"/>
              </a:spcBef>
              <a:buFont typeface="Wingdings" pitchFamily="2" charset="2"/>
              <a:buChar char="Ø"/>
            </a:pPr>
            <a:r>
              <a:rPr lang="tr-TR" altLang="tr-TR" sz="1300" dirty="0">
                <a:latin typeface="Verdana" panose="020B0604030504040204" pitchFamily="34" charset="0"/>
                <a:ea typeface="Verdana" panose="020B0604030504040204" pitchFamily="34" charset="0"/>
                <a:cs typeface="Verdana" panose="020B0604030504040204" pitchFamily="34" charset="0"/>
              </a:rPr>
              <a:t>Kolaylıkla öğrenir</a:t>
            </a:r>
          </a:p>
          <a:p>
            <a:pPr eaLnBrk="1" hangingPunct="1">
              <a:lnSpc>
                <a:spcPct val="150000"/>
              </a:lnSpc>
              <a:spcBef>
                <a:spcPct val="0"/>
              </a:spcBef>
              <a:buFont typeface="Wingdings" pitchFamily="2" charset="2"/>
              <a:buChar char="Ø"/>
            </a:pPr>
            <a:r>
              <a:rPr lang="tr-TR" altLang="tr-TR" sz="1300" dirty="0">
                <a:latin typeface="Verdana" panose="020B0604030504040204" pitchFamily="34" charset="0"/>
                <a:ea typeface="Verdana" panose="020B0604030504040204" pitchFamily="34" charset="0"/>
                <a:cs typeface="Verdana" panose="020B0604030504040204" pitchFamily="34" charset="0"/>
              </a:rPr>
              <a:t>Belli bir sırayla öğrenmekten hoşlanır</a:t>
            </a:r>
          </a:p>
          <a:p>
            <a:pPr eaLnBrk="1" hangingPunct="1">
              <a:lnSpc>
                <a:spcPct val="150000"/>
              </a:lnSpc>
              <a:spcBef>
                <a:spcPct val="0"/>
              </a:spcBef>
              <a:buFont typeface="Wingdings" pitchFamily="2" charset="2"/>
              <a:buChar char="Ø"/>
            </a:pPr>
            <a:r>
              <a:rPr lang="tr-TR" altLang="tr-TR" sz="1300" dirty="0">
                <a:latin typeface="Verdana" panose="020B0604030504040204" pitchFamily="34" charset="0"/>
                <a:ea typeface="Verdana" panose="020B0604030504040204" pitchFamily="34" charset="0"/>
                <a:cs typeface="Verdana" panose="020B0604030504040204" pitchFamily="34" charset="0"/>
              </a:rPr>
              <a:t>Yaşıtlarıyla olmaktan hoşlanır</a:t>
            </a:r>
          </a:p>
          <a:p>
            <a:pPr eaLnBrk="1" hangingPunct="1">
              <a:lnSpc>
                <a:spcPct val="150000"/>
              </a:lnSpc>
              <a:spcBef>
                <a:spcPct val="0"/>
              </a:spcBef>
              <a:buFont typeface="Wingdings" pitchFamily="2" charset="2"/>
              <a:buChar char="Ø"/>
            </a:pPr>
            <a:r>
              <a:rPr lang="tr-TR" altLang="tr-TR" sz="1300" dirty="0">
                <a:latin typeface="Verdana" panose="020B0604030504040204" pitchFamily="34" charset="0"/>
                <a:ea typeface="Verdana" panose="020B0604030504040204" pitchFamily="34" charset="0"/>
                <a:cs typeface="Verdana" panose="020B0604030504040204" pitchFamily="34" charset="0"/>
              </a:rPr>
              <a:t>Bilgiyi özümser.</a:t>
            </a:r>
          </a:p>
          <a:p>
            <a:pPr eaLnBrk="1" hangingPunct="1">
              <a:lnSpc>
                <a:spcPct val="150000"/>
              </a:lnSpc>
              <a:spcBef>
                <a:spcPct val="0"/>
              </a:spcBef>
              <a:buFontTx/>
              <a:buNone/>
            </a:pPr>
            <a:endParaRPr lang="tr-TR" altLang="tr-TR" sz="1300" dirty="0">
              <a:latin typeface="Comic Sans MS" pitchFamily="66" charset="0"/>
            </a:endParaRPr>
          </a:p>
        </p:txBody>
      </p:sp>
      <p:sp>
        <p:nvSpPr>
          <p:cNvPr id="24" name="Metin kutusu 23"/>
          <p:cNvSpPr txBox="1">
            <a:spLocks noChangeArrowheads="1"/>
          </p:cNvSpPr>
          <p:nvPr/>
        </p:nvSpPr>
        <p:spPr bwMode="auto">
          <a:xfrm>
            <a:off x="4811711" y="1003384"/>
            <a:ext cx="4008761" cy="4939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lnSpc>
                <a:spcPct val="150000"/>
              </a:lnSpc>
              <a:spcBef>
                <a:spcPct val="0"/>
              </a:spcBef>
              <a:buFont typeface="Wingdings" pitchFamily="2" charset="2"/>
              <a:buChar char="Ø"/>
            </a:pPr>
            <a:r>
              <a:rPr lang="tr-TR" altLang="tr-TR" sz="1400" dirty="0">
                <a:latin typeface="Verdana" panose="020B0604030504040204" pitchFamily="34" charset="0"/>
                <a:ea typeface="Verdana" panose="020B0604030504040204" pitchFamily="34" charset="0"/>
                <a:cs typeface="Verdana" panose="020B0604030504040204" pitchFamily="34" charset="0"/>
              </a:rPr>
              <a:t>Oldukça meraklıdır</a:t>
            </a:r>
          </a:p>
          <a:p>
            <a:pPr eaLnBrk="1" hangingPunct="1">
              <a:lnSpc>
                <a:spcPct val="150000"/>
              </a:lnSpc>
              <a:spcBef>
                <a:spcPct val="0"/>
              </a:spcBef>
              <a:buFont typeface="Wingdings" pitchFamily="2" charset="2"/>
              <a:buChar char="Ø"/>
            </a:pPr>
            <a:r>
              <a:rPr lang="tr-TR" altLang="tr-TR" sz="1400" dirty="0">
                <a:latin typeface="Verdana" panose="020B0604030504040204" pitchFamily="34" charset="0"/>
                <a:ea typeface="Verdana" panose="020B0604030504040204" pitchFamily="34" charset="0"/>
                <a:cs typeface="Verdana" panose="020B0604030504040204" pitchFamily="34" charset="0"/>
              </a:rPr>
              <a:t>Sorunun ayrıntılarını tartışır</a:t>
            </a:r>
          </a:p>
          <a:p>
            <a:pPr eaLnBrk="1" hangingPunct="1">
              <a:lnSpc>
                <a:spcPct val="150000"/>
              </a:lnSpc>
              <a:spcBef>
                <a:spcPct val="0"/>
              </a:spcBef>
              <a:buFont typeface="Wingdings" pitchFamily="2" charset="2"/>
              <a:buChar char="Ø"/>
            </a:pPr>
            <a:r>
              <a:rPr lang="tr-TR" altLang="tr-TR" sz="1400" dirty="0">
                <a:latin typeface="Verdana" panose="020B0604030504040204" pitchFamily="34" charset="0"/>
                <a:ea typeface="Verdana" panose="020B0604030504040204" pitchFamily="34" charset="0"/>
                <a:cs typeface="Verdana" panose="020B0604030504040204" pitchFamily="34" charset="0"/>
              </a:rPr>
              <a:t>Sorular sorar</a:t>
            </a:r>
          </a:p>
          <a:p>
            <a:pPr eaLnBrk="1" hangingPunct="1">
              <a:lnSpc>
                <a:spcPct val="150000"/>
              </a:lnSpc>
              <a:spcBef>
                <a:spcPct val="0"/>
              </a:spcBef>
              <a:buFont typeface="Wingdings" pitchFamily="2" charset="2"/>
              <a:buChar char="Ø"/>
            </a:pPr>
            <a:r>
              <a:rPr lang="tr-TR" altLang="tr-TR" sz="1400" dirty="0">
                <a:latin typeface="Verdana" panose="020B0604030504040204" pitchFamily="34" charset="0"/>
                <a:ea typeface="Verdana" panose="020B0604030504040204" pitchFamily="34" charset="0"/>
                <a:cs typeface="Verdana" panose="020B0604030504040204" pitchFamily="34" charset="0"/>
              </a:rPr>
              <a:t>Hem zihinsel hem fiziksel olarak katılır.</a:t>
            </a:r>
          </a:p>
          <a:p>
            <a:pPr eaLnBrk="1" hangingPunct="1">
              <a:lnSpc>
                <a:spcPct val="150000"/>
              </a:lnSpc>
              <a:spcBef>
                <a:spcPct val="0"/>
              </a:spcBef>
              <a:buFont typeface="Wingdings" pitchFamily="2" charset="2"/>
              <a:buChar char="Ø"/>
            </a:pPr>
            <a:r>
              <a:rPr lang="tr-TR" altLang="tr-TR" sz="1400" dirty="0">
                <a:latin typeface="Verdana" panose="020B0604030504040204" pitchFamily="34" charset="0"/>
                <a:ea typeface="Verdana" panose="020B0604030504040204" pitchFamily="34" charset="0"/>
                <a:cs typeface="Verdana" panose="020B0604030504040204" pitchFamily="34" charset="0"/>
              </a:rPr>
              <a:t>Varsayımlar ortaya atar</a:t>
            </a:r>
          </a:p>
          <a:p>
            <a:pPr eaLnBrk="1" hangingPunct="1">
              <a:lnSpc>
                <a:spcPct val="150000"/>
              </a:lnSpc>
              <a:spcBef>
                <a:spcPct val="0"/>
              </a:spcBef>
              <a:buFont typeface="Wingdings" pitchFamily="2" charset="2"/>
              <a:buChar char="Ø"/>
            </a:pPr>
            <a:r>
              <a:rPr lang="tr-TR" altLang="tr-TR" sz="1400" dirty="0">
                <a:latin typeface="Verdana" panose="020B0604030504040204" pitchFamily="34" charset="0"/>
                <a:ea typeface="Verdana" panose="020B0604030504040204" pitchFamily="34" charset="0"/>
                <a:cs typeface="Verdana" panose="020B0604030504040204" pitchFamily="34" charset="0"/>
              </a:rPr>
              <a:t>Keskin gözlem yapar</a:t>
            </a:r>
          </a:p>
          <a:p>
            <a:pPr eaLnBrk="1" hangingPunct="1">
              <a:lnSpc>
                <a:spcPct val="150000"/>
              </a:lnSpc>
              <a:spcBef>
                <a:spcPct val="0"/>
              </a:spcBef>
              <a:buFont typeface="Wingdings" pitchFamily="2" charset="2"/>
              <a:buChar char="Ø"/>
            </a:pPr>
            <a:r>
              <a:rPr lang="tr-TR" altLang="tr-TR" sz="1400" dirty="0">
                <a:latin typeface="Verdana" panose="020B0604030504040204" pitchFamily="34" charset="0"/>
                <a:ea typeface="Verdana" panose="020B0604030504040204" pitchFamily="34" charset="0"/>
                <a:cs typeface="Verdana" panose="020B0604030504040204" pitchFamily="34" charset="0"/>
              </a:rPr>
              <a:t>Projeler oluşturur</a:t>
            </a:r>
          </a:p>
          <a:p>
            <a:pPr eaLnBrk="1" hangingPunct="1">
              <a:lnSpc>
                <a:spcPct val="150000"/>
              </a:lnSpc>
              <a:spcBef>
                <a:spcPct val="0"/>
              </a:spcBef>
              <a:buFont typeface="Wingdings" pitchFamily="2" charset="2"/>
              <a:buChar char="Ø"/>
            </a:pPr>
            <a:r>
              <a:rPr lang="tr-TR" altLang="tr-TR" sz="1400" dirty="0">
                <a:latin typeface="Verdana" panose="020B0604030504040204" pitchFamily="34" charset="0"/>
                <a:ea typeface="Verdana" panose="020B0604030504040204" pitchFamily="34" charset="0"/>
                <a:cs typeface="Verdana" panose="020B0604030504040204" pitchFamily="34" charset="0"/>
              </a:rPr>
              <a:t>Alışılmamış tuhaf fikirleri vardır</a:t>
            </a:r>
          </a:p>
          <a:p>
            <a:pPr eaLnBrk="1" hangingPunct="1">
              <a:lnSpc>
                <a:spcPct val="150000"/>
              </a:lnSpc>
              <a:spcBef>
                <a:spcPct val="0"/>
              </a:spcBef>
              <a:buFont typeface="Wingdings" pitchFamily="2" charset="2"/>
              <a:buChar char="Ø"/>
            </a:pPr>
            <a:r>
              <a:rPr lang="tr-TR" altLang="tr-TR" sz="1400" dirty="0">
                <a:latin typeface="Verdana" panose="020B0604030504040204" pitchFamily="34" charset="0"/>
                <a:ea typeface="Verdana" panose="020B0604030504040204" pitchFamily="34" charset="0"/>
                <a:cs typeface="Verdana" panose="020B0604030504040204" pitchFamily="34" charset="0"/>
              </a:rPr>
              <a:t>Öğrenmeden hoşlanır</a:t>
            </a:r>
          </a:p>
          <a:p>
            <a:pPr eaLnBrk="1" hangingPunct="1">
              <a:lnSpc>
                <a:spcPct val="150000"/>
              </a:lnSpc>
              <a:spcBef>
                <a:spcPct val="0"/>
              </a:spcBef>
              <a:buFont typeface="Wingdings" pitchFamily="2" charset="2"/>
              <a:buChar char="Ø"/>
            </a:pPr>
            <a:r>
              <a:rPr lang="tr-TR" altLang="tr-TR" sz="1400" dirty="0">
                <a:latin typeface="Verdana" panose="020B0604030504040204" pitchFamily="34" charset="0"/>
                <a:ea typeface="Verdana" panose="020B0604030504040204" pitchFamily="34" charset="0"/>
                <a:cs typeface="Verdana" panose="020B0604030504040204" pitchFamily="34" charset="0"/>
              </a:rPr>
              <a:t>İsabetli tahminlerde bulunur</a:t>
            </a:r>
          </a:p>
          <a:p>
            <a:pPr eaLnBrk="1" hangingPunct="1">
              <a:lnSpc>
                <a:spcPct val="150000"/>
              </a:lnSpc>
              <a:spcBef>
                <a:spcPct val="0"/>
              </a:spcBef>
              <a:buFont typeface="Wingdings" pitchFamily="2" charset="2"/>
              <a:buChar char="Ø"/>
            </a:pPr>
            <a:r>
              <a:rPr lang="tr-TR" altLang="tr-TR" sz="1400" dirty="0">
                <a:latin typeface="Verdana" panose="020B0604030504040204" pitchFamily="34" charset="0"/>
                <a:ea typeface="Verdana" panose="020B0604030504040204" pitchFamily="34" charset="0"/>
                <a:cs typeface="Verdana" panose="020B0604030504040204" pitchFamily="34" charset="0"/>
              </a:rPr>
              <a:t>Çok fazla özeleştiri yapar.</a:t>
            </a:r>
          </a:p>
          <a:p>
            <a:pPr eaLnBrk="1" hangingPunct="1">
              <a:lnSpc>
                <a:spcPct val="150000"/>
              </a:lnSpc>
              <a:spcBef>
                <a:spcPct val="0"/>
              </a:spcBef>
              <a:buFont typeface="Wingdings" pitchFamily="2" charset="2"/>
              <a:buChar char="Ø"/>
            </a:pPr>
            <a:r>
              <a:rPr lang="tr-TR" altLang="tr-TR" sz="1400" dirty="0">
                <a:latin typeface="Verdana" panose="020B0604030504040204" pitchFamily="34" charset="0"/>
                <a:ea typeface="Verdana" panose="020B0604030504040204" pitchFamily="34" charset="0"/>
                <a:cs typeface="Verdana" panose="020B0604030504040204" pitchFamily="34" charset="0"/>
              </a:rPr>
              <a:t>Verilenleri zaten bilmektedir</a:t>
            </a:r>
          </a:p>
          <a:p>
            <a:pPr eaLnBrk="1" hangingPunct="1">
              <a:lnSpc>
                <a:spcPct val="150000"/>
              </a:lnSpc>
              <a:spcBef>
                <a:spcPct val="0"/>
              </a:spcBef>
              <a:buFont typeface="Wingdings" pitchFamily="2" charset="2"/>
              <a:buChar char="Ø"/>
            </a:pPr>
            <a:r>
              <a:rPr lang="tr-TR" altLang="tr-TR" sz="1400" dirty="0">
                <a:latin typeface="Verdana" panose="020B0604030504040204" pitchFamily="34" charset="0"/>
                <a:ea typeface="Verdana" panose="020B0604030504040204" pitchFamily="34" charset="0"/>
                <a:cs typeface="Verdana" panose="020B0604030504040204" pitchFamily="34" charset="0"/>
              </a:rPr>
              <a:t>Büyük yaştakileri ve yetişkinleri arkadaş olarak seçer</a:t>
            </a:r>
          </a:p>
          <a:p>
            <a:pPr eaLnBrk="1" hangingPunct="1">
              <a:lnSpc>
                <a:spcPct val="150000"/>
              </a:lnSpc>
              <a:spcBef>
                <a:spcPct val="0"/>
              </a:spcBef>
              <a:buFont typeface="Wingdings" pitchFamily="2" charset="2"/>
              <a:buChar char="Ø"/>
            </a:pPr>
            <a:r>
              <a:rPr lang="tr-TR" altLang="tr-TR" sz="1400" dirty="0">
                <a:latin typeface="Verdana" panose="020B0604030504040204" pitchFamily="34" charset="0"/>
                <a:ea typeface="Verdana" panose="020B0604030504040204" pitchFamily="34" charset="0"/>
                <a:cs typeface="Verdana" panose="020B0604030504040204" pitchFamily="34" charset="0"/>
              </a:rPr>
              <a:t> Bilgiyi değiştirip uygular</a:t>
            </a:r>
          </a:p>
        </p:txBody>
      </p:sp>
      <p:cxnSp>
        <p:nvCxnSpPr>
          <p:cNvPr id="25" name="Düz Bağlayıcı 24"/>
          <p:cNvCxnSpPr/>
          <p:nvPr/>
        </p:nvCxnSpPr>
        <p:spPr>
          <a:xfrm>
            <a:off x="4500563" y="1076994"/>
            <a:ext cx="0" cy="5423819"/>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26" name="Grup 1"/>
          <p:cNvGrpSpPr>
            <a:grpSpLocks/>
          </p:cNvGrpSpPr>
          <p:nvPr/>
        </p:nvGrpSpPr>
        <p:grpSpPr bwMode="auto">
          <a:xfrm>
            <a:off x="5062538" y="434975"/>
            <a:ext cx="649287" cy="1152525"/>
            <a:chOff x="153987" y="401488"/>
            <a:chExt cx="649287" cy="1152525"/>
          </a:xfrm>
        </p:grpSpPr>
        <p:pic>
          <p:nvPicPr>
            <p:cNvPr id="27" name="Oval 10"/>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987" y="401488"/>
              <a:ext cx="649287"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Metin kutusu 1"/>
            <p:cNvSpPr txBox="1">
              <a:spLocks noChangeArrowheads="1"/>
            </p:cNvSpPr>
            <p:nvPr/>
          </p:nvSpPr>
          <p:spPr bwMode="auto">
            <a:xfrm>
              <a:off x="331786" y="509439"/>
              <a:ext cx="2936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tr-TR" altLang="tr-TR" sz="1800" b="1">
                  <a:latin typeface="Arial" charset="0"/>
                </a:rPr>
                <a:t>Ö</a:t>
              </a:r>
            </a:p>
          </p:txBody>
        </p:sp>
      </p:grpSp>
      <p:pic>
        <p:nvPicPr>
          <p:cNvPr id="29" name="Oval 10"/>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89725" y="407988"/>
            <a:ext cx="649288"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Oval 10"/>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67600" y="396875"/>
            <a:ext cx="63817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Oval 10"/>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56288" y="315913"/>
            <a:ext cx="647700" cy="117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 name="Metin kutusu 8"/>
          <p:cNvSpPr txBox="1">
            <a:spLocks noChangeArrowheads="1"/>
          </p:cNvSpPr>
          <p:nvPr/>
        </p:nvSpPr>
        <p:spPr bwMode="auto">
          <a:xfrm>
            <a:off x="7639050" y="427038"/>
            <a:ext cx="293688"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tr-TR" altLang="tr-TR" sz="1800" b="1">
                <a:latin typeface="Arial" charset="0"/>
              </a:rPr>
              <a:t>L</a:t>
            </a:r>
          </a:p>
        </p:txBody>
      </p:sp>
      <p:sp>
        <p:nvSpPr>
          <p:cNvPr id="33" name="Metin kutusu 3"/>
          <p:cNvSpPr txBox="1">
            <a:spLocks noChangeArrowheads="1"/>
          </p:cNvSpPr>
          <p:nvPr/>
        </p:nvSpPr>
        <p:spPr bwMode="auto">
          <a:xfrm>
            <a:off x="6884988" y="500063"/>
            <a:ext cx="258762"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tr-TR" altLang="tr-TR" sz="1800" b="1">
                <a:latin typeface="Arial" charset="0"/>
              </a:rPr>
              <a:t>E</a:t>
            </a:r>
          </a:p>
        </p:txBody>
      </p:sp>
      <p:sp>
        <p:nvSpPr>
          <p:cNvPr id="34" name="Metin kutusu 1"/>
          <p:cNvSpPr txBox="1">
            <a:spLocks noChangeArrowheads="1"/>
          </p:cNvSpPr>
          <p:nvPr/>
        </p:nvSpPr>
        <p:spPr bwMode="auto">
          <a:xfrm>
            <a:off x="6032500" y="396875"/>
            <a:ext cx="2936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tr-TR" altLang="tr-TR" sz="1800" b="1">
                <a:latin typeface="Arial" charset="0"/>
              </a:rPr>
              <a:t>Z</a:t>
            </a:r>
          </a:p>
        </p:txBody>
      </p:sp>
      <p:sp>
        <p:nvSpPr>
          <p:cNvPr id="35" name="Metin kutusu 1"/>
          <p:cNvSpPr txBox="1">
            <a:spLocks noChangeArrowheads="1"/>
          </p:cNvSpPr>
          <p:nvPr/>
        </p:nvSpPr>
        <p:spPr bwMode="auto">
          <a:xfrm>
            <a:off x="5503863" y="635000"/>
            <a:ext cx="4794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tr-TR" altLang="tr-TR" sz="1800" b="1">
                <a:latin typeface="Arial" charset="0"/>
              </a:rPr>
              <a:t> </a:t>
            </a:r>
          </a:p>
        </p:txBody>
      </p:sp>
      <p:sp>
        <p:nvSpPr>
          <p:cNvPr id="36" name="Altbilgi Yer Tutucusu 3"/>
          <p:cNvSpPr>
            <a:spLocks noGrp="1"/>
          </p:cNvSpPr>
          <p:nvPr>
            <p:ph type="ftr" sz="quarter" idx="11"/>
          </p:nvPr>
        </p:nvSpPr>
        <p:spPr>
          <a:xfrm>
            <a:off x="4860032" y="6408624"/>
            <a:ext cx="4008352" cy="365125"/>
          </a:xfrm>
        </p:spPr>
        <p:txBody>
          <a:bodyPr/>
          <a:lstStyle/>
          <a:p>
            <a:r>
              <a:rPr lang="tr-TR" dirty="0">
                <a:solidFill>
                  <a:schemeClr val="bg1">
                    <a:lumMod val="50000"/>
                  </a:schemeClr>
                </a:solidFill>
                <a:effectLst>
                  <a:outerShdw blurRad="38100" dist="38100" dir="2700000" algn="tl">
                    <a:srgbClr val="000000">
                      <a:alpha val="43137"/>
                    </a:srgbClr>
                  </a:outerShdw>
                </a:effectLst>
              </a:rPr>
              <a:t>Özel Yeteneklerin Geliştirilmesi Daire Başkanlığı</a:t>
            </a:r>
          </a:p>
        </p:txBody>
      </p:sp>
    </p:spTree>
    <p:extLst>
      <p:ext uri="{BB962C8B-B14F-4D97-AF65-F5344CB8AC3E}">
        <p14:creationId xmlns:p14="http://schemas.microsoft.com/office/powerpoint/2010/main" val="469310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2 İçerik Yer Tutucusu"/>
          <p:cNvSpPr>
            <a:spLocks noGrp="1"/>
          </p:cNvSpPr>
          <p:nvPr>
            <p:ph idx="1"/>
          </p:nvPr>
        </p:nvSpPr>
        <p:spPr>
          <a:xfrm>
            <a:off x="250825" y="1557338"/>
            <a:ext cx="7993063" cy="2447925"/>
          </a:xfrm>
        </p:spPr>
        <p:txBody>
          <a:bodyPr/>
          <a:lstStyle/>
          <a:p>
            <a:pPr marL="98425" indent="0" algn="just" eaLnBrk="1" hangingPunct="1">
              <a:buFont typeface="Georgia" pitchFamily="18" charset="0"/>
              <a:buNone/>
            </a:pPr>
            <a:r>
              <a:rPr lang="tr-TR" sz="2000" dirty="0">
                <a:latin typeface="Verdana" pitchFamily="34" charset="0"/>
              </a:rPr>
              <a:t>Zeka, y</a:t>
            </a:r>
            <a:r>
              <a:rPr lang="tr-TR" sz="2000" dirty="0">
                <a:solidFill>
                  <a:schemeClr val="tx1"/>
                </a:solidFill>
                <a:latin typeface="Verdana" pitchFamily="34" charset="0"/>
              </a:rPr>
              <a:t>aratıcılık, sanat, liderlik kapasitesi veya özel akademik alanlarda, yaşıtlarına göre yüksek düzeyde motivasyon, performans gösterdiği uzmanlar tarafından belirlenen çocuk/öğrencilerdir (BİLSEM Yönergesi, 2007).</a:t>
            </a:r>
          </a:p>
          <a:p>
            <a:pPr marL="98425" indent="0" eaLnBrk="1" hangingPunct="1">
              <a:buFont typeface="Georgia" pitchFamily="18" charset="0"/>
              <a:buNone/>
            </a:pPr>
            <a:endParaRPr lang="tr-TR" sz="2000" dirty="0">
              <a:solidFill>
                <a:schemeClr val="bg1"/>
              </a:solidFill>
              <a:latin typeface="Verdana" pitchFamily="34" charset="0"/>
            </a:endParaRPr>
          </a:p>
        </p:txBody>
      </p:sp>
      <p:sp>
        <p:nvSpPr>
          <p:cNvPr id="41987" name="3 Slayt Numarası Yer Tutucusu"/>
          <p:cNvSpPr>
            <a:spLocks noGrp="1"/>
          </p:cNvSpPr>
          <p:nvPr>
            <p:ph type="sldNum" sz="quarter" idx="12"/>
          </p:nvPr>
        </p:nvSpPr>
        <p:spPr>
          <a:noFill/>
        </p:spPr>
        <p:txBody>
          <a:bodyPr/>
          <a:lstStyle/>
          <a:p>
            <a:fld id="{E54EED9D-1A3B-41A4-AB3A-FF4FB8574AEF}" type="slidenum">
              <a:rPr lang="en-US" smtClean="0">
                <a:latin typeface="Georgia" pitchFamily="18" charset="0"/>
                <a:ea typeface="ヒラギノ明朝 ProN W3"/>
                <a:cs typeface="ヒラギノ明朝 ProN W3"/>
                <a:sym typeface="Georgia" pitchFamily="18" charset="0"/>
              </a:rPr>
              <a:pPr/>
              <a:t>2</a:t>
            </a:fld>
            <a:endParaRPr lang="en-US">
              <a:latin typeface="Georgia" pitchFamily="18" charset="0"/>
              <a:ea typeface="ヒラギノ明朝 ProN W3"/>
              <a:cs typeface="ヒラギノ明朝 ProN W3"/>
              <a:sym typeface="Georgia" pitchFamily="18" charset="0"/>
            </a:endParaRPr>
          </a:p>
        </p:txBody>
      </p:sp>
      <p:sp>
        <p:nvSpPr>
          <p:cNvPr id="41985" name="1 Başlık"/>
          <p:cNvSpPr>
            <a:spLocks noGrp="1"/>
          </p:cNvSpPr>
          <p:nvPr>
            <p:ph type="title"/>
          </p:nvPr>
        </p:nvSpPr>
        <p:spPr>
          <a:xfrm>
            <a:off x="1475656" y="201256"/>
            <a:ext cx="8229600" cy="885825"/>
          </a:xfrm>
        </p:spPr>
        <p:txBody>
          <a:bodyPr>
            <a:normAutofit/>
          </a:bodyPr>
          <a:lstStyle/>
          <a:p>
            <a:pPr indent="0" eaLnBrk="1" hangingPunct="1"/>
            <a:r>
              <a:rPr lang="tr-TR" sz="4400" b="1" dirty="0">
                <a:solidFill>
                  <a:schemeClr val="tx1"/>
                </a:solidFill>
                <a:latin typeface="Verdana" pitchFamily="34" charset="0"/>
              </a:rPr>
              <a:t>Özel Yetenekli Birey </a:t>
            </a:r>
          </a:p>
        </p:txBody>
      </p:sp>
      <p:pic>
        <p:nvPicPr>
          <p:cNvPr id="41988" name="Picture 7" descr="L:\rsm\33.JPG"/>
          <p:cNvPicPr>
            <a:picLocks noChangeAspect="1" noChangeArrowheads="1"/>
          </p:cNvPicPr>
          <p:nvPr/>
        </p:nvPicPr>
        <p:blipFill>
          <a:blip r:embed="rId2" cstate="print"/>
          <a:srcRect/>
          <a:stretch>
            <a:fillRect/>
          </a:stretch>
        </p:blipFill>
        <p:spPr bwMode="auto">
          <a:xfrm>
            <a:off x="395536" y="3861048"/>
            <a:ext cx="7848600" cy="2447925"/>
          </a:xfrm>
          <a:prstGeom prst="rect">
            <a:avLst/>
          </a:prstGeom>
          <a:noFill/>
          <a:ln w="9525">
            <a:noFill/>
            <a:miter lim="800000"/>
            <a:headEnd/>
            <a:tailEnd/>
          </a:ln>
          <a:effectLst>
            <a:softEdge rad="317500"/>
          </a:effectLst>
        </p:spPr>
      </p:pic>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049" y="11088"/>
            <a:ext cx="1224136" cy="1215266"/>
          </a:xfrm>
          <a:prstGeom prst="rect">
            <a:avLst/>
          </a:prstGeom>
        </p:spPr>
      </p:pic>
      <p:sp>
        <p:nvSpPr>
          <p:cNvPr id="2" name="Dikdörtgen 1"/>
          <p:cNvSpPr/>
          <p:nvPr/>
        </p:nvSpPr>
        <p:spPr bwMode="auto">
          <a:xfrm>
            <a:off x="71049" y="1226354"/>
            <a:ext cx="9072951" cy="45719"/>
          </a:xfrm>
          <a:prstGeom prst="rect">
            <a:avLst/>
          </a:prstGeom>
          <a:solidFill>
            <a:schemeClr val="bg1">
              <a:lumMod val="95000"/>
            </a:schemeClr>
          </a:solidFill>
          <a:ln w="9525" cap="flat" cmpd="sng" algn="ctr">
            <a:noFill/>
            <a:prstDash val="solid"/>
            <a:round/>
            <a:headEnd type="none" w="med" len="med"/>
            <a:tailEnd type="none" w="med" len="med"/>
          </a:ln>
          <a:effectLst>
            <a:reflection blurRad="12700" stA="50000" endA="300" endPos="55500" dist="50800" dir="5400000" sy="-100000" algn="bl" rotWithShape="0"/>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a:ln>
                <a:noFill/>
              </a:ln>
              <a:solidFill>
                <a:srgbClr val="000000"/>
              </a:solidFill>
              <a:effectLst/>
              <a:latin typeface="Georgia" charset="0"/>
              <a:ea typeface="ヒラギノ明朝 ProN W3" charset="0"/>
              <a:cs typeface="ヒラギノ明朝 ProN W3" charset="0"/>
              <a:sym typeface="Georgia" charset="0"/>
            </a:endParaRPr>
          </a:p>
        </p:txBody>
      </p:sp>
      <p:sp>
        <p:nvSpPr>
          <p:cNvPr id="4" name="Altbilgi Yer Tutucusu 3"/>
          <p:cNvSpPr>
            <a:spLocks noGrp="1"/>
          </p:cNvSpPr>
          <p:nvPr>
            <p:ph type="ftr" sz="quarter" idx="11"/>
          </p:nvPr>
        </p:nvSpPr>
        <p:spPr>
          <a:xfrm>
            <a:off x="4860032" y="6408624"/>
            <a:ext cx="4008352" cy="365125"/>
          </a:xfrm>
        </p:spPr>
        <p:txBody>
          <a:bodyPr/>
          <a:lstStyle/>
          <a:p>
            <a:r>
              <a:rPr lang="tr-TR" dirty="0">
                <a:solidFill>
                  <a:schemeClr val="bg1">
                    <a:lumMod val="50000"/>
                  </a:schemeClr>
                </a:solidFill>
                <a:effectLst>
                  <a:outerShdw blurRad="38100" dist="38100" dir="2700000" algn="tl">
                    <a:srgbClr val="000000">
                      <a:alpha val="43137"/>
                    </a:srgbClr>
                  </a:outerShdw>
                </a:effectLst>
              </a:rPr>
              <a:t>Özel Yeteneklerin Geliştirilmesi Daire Başkanlığı</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2 İçerik Yer Tutucusu"/>
          <p:cNvSpPr>
            <a:spLocks noGrp="1"/>
          </p:cNvSpPr>
          <p:nvPr>
            <p:ph idx="1"/>
          </p:nvPr>
        </p:nvSpPr>
        <p:spPr>
          <a:xfrm>
            <a:off x="357158" y="1714488"/>
            <a:ext cx="8572560" cy="4608512"/>
          </a:xfrm>
        </p:spPr>
        <p:txBody>
          <a:bodyPr/>
          <a:lstStyle/>
          <a:p>
            <a:pPr>
              <a:buNone/>
            </a:pPr>
            <a:endParaRPr lang="tr-TR" altLang="tr-TR" sz="2000" dirty="0">
              <a:solidFill>
                <a:schemeClr val="bg1"/>
              </a:solidFill>
              <a:latin typeface="Verdana" pitchFamily="34" charset="0"/>
            </a:endParaRPr>
          </a:p>
          <a:p>
            <a:pPr eaLnBrk="1" hangingPunct="1">
              <a:lnSpc>
                <a:spcPct val="170000"/>
              </a:lnSpc>
              <a:buFont typeface="Wingdings" pitchFamily="2" charset="2"/>
              <a:buChar char="q"/>
            </a:pPr>
            <a:endParaRPr lang="tr-TR" altLang="tr-TR" sz="800" dirty="0"/>
          </a:p>
          <a:p>
            <a:endParaRPr lang="tr-TR" sz="2000" dirty="0"/>
          </a:p>
          <a:p>
            <a:endParaRPr lang="tr-TR" sz="2000" dirty="0">
              <a:solidFill>
                <a:schemeClr val="bg1"/>
              </a:solidFill>
              <a:latin typeface="Verdana" pitchFamily="34" charset="0"/>
            </a:endParaRPr>
          </a:p>
        </p:txBody>
      </p:sp>
      <p:sp>
        <p:nvSpPr>
          <p:cNvPr id="48132" name="3 Slayt Numarası Yer Tutucusu"/>
          <p:cNvSpPr>
            <a:spLocks noGrp="1"/>
          </p:cNvSpPr>
          <p:nvPr>
            <p:ph type="sldNum" sz="quarter" idx="12"/>
          </p:nvPr>
        </p:nvSpPr>
        <p:spPr>
          <a:noFill/>
        </p:spPr>
        <p:txBody>
          <a:bodyPr/>
          <a:lstStyle/>
          <a:p>
            <a:fld id="{B1E5E7E6-8EAD-4DF1-8ABF-777117C158FF}" type="slidenum">
              <a:rPr lang="en-US" smtClean="0">
                <a:latin typeface="Georgia" pitchFamily="18" charset="0"/>
                <a:ea typeface="ヒラギノ明朝 ProN W3"/>
                <a:cs typeface="ヒラギノ明朝 ProN W3"/>
                <a:sym typeface="Georgia" pitchFamily="18" charset="0"/>
              </a:rPr>
              <a:pPr/>
              <a:t>20</a:t>
            </a:fld>
            <a:endParaRPr lang="en-US">
              <a:latin typeface="Georgia" pitchFamily="18" charset="0"/>
              <a:ea typeface="ヒラギノ明朝 ProN W3"/>
              <a:cs typeface="ヒラギノ明朝 ProN W3"/>
              <a:sym typeface="Georgia" pitchFamily="18" charset="0"/>
            </a:endParaRPr>
          </a:p>
        </p:txBody>
      </p:sp>
      <p:sp>
        <p:nvSpPr>
          <p:cNvPr id="48130" name="1 Başlık"/>
          <p:cNvSpPr>
            <a:spLocks noGrp="1"/>
          </p:cNvSpPr>
          <p:nvPr>
            <p:ph type="title"/>
          </p:nvPr>
        </p:nvSpPr>
        <p:spPr>
          <a:xfrm>
            <a:off x="1475656" y="275515"/>
            <a:ext cx="7668344" cy="1146175"/>
          </a:xfrm>
        </p:spPr>
        <p:txBody>
          <a:bodyPr>
            <a:normAutofit/>
          </a:bodyPr>
          <a:lstStyle/>
          <a:p>
            <a:r>
              <a:rPr lang="tr-TR" sz="2400" b="1" dirty="0">
                <a:solidFill>
                  <a:schemeClr val="tx1"/>
                </a:solidFill>
                <a:effectLst>
                  <a:outerShdw blurRad="38100" dist="38100" dir="2700000" algn="tl">
                    <a:srgbClr val="000000">
                      <a:alpha val="43137"/>
                    </a:srgbClr>
                  </a:outerShdw>
                </a:effectLst>
                <a:latin typeface="Verdana" pitchFamily="34" charset="0"/>
              </a:rPr>
              <a:t>BİLSEM’E Öğrenci Yönlendirirken Dikkat Edilmesi Gereken</a:t>
            </a:r>
            <a:endParaRPr lang="tr-TR" sz="2400" dirty="0">
              <a:solidFill>
                <a:schemeClr val="tx1"/>
              </a:solidFill>
              <a:effectLst>
                <a:outerShdw blurRad="38100" dist="38100" dir="2700000" algn="tl">
                  <a:srgbClr val="000000">
                    <a:alpha val="43137"/>
                  </a:srgbClr>
                </a:outerShdw>
              </a:effectLst>
              <a:latin typeface="Verdana" pitchFamily="34" charset="0"/>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568" y="188640"/>
            <a:ext cx="1219200" cy="121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Dikdörtgen 5"/>
          <p:cNvSpPr/>
          <p:nvPr/>
        </p:nvSpPr>
        <p:spPr bwMode="auto">
          <a:xfrm>
            <a:off x="13752" y="1412776"/>
            <a:ext cx="9072951" cy="45719"/>
          </a:xfrm>
          <a:prstGeom prst="rect">
            <a:avLst/>
          </a:prstGeom>
          <a:solidFill>
            <a:schemeClr val="bg1">
              <a:lumMod val="95000"/>
            </a:schemeClr>
          </a:solidFill>
          <a:ln w="9525" cap="flat" cmpd="sng" algn="ctr">
            <a:noFill/>
            <a:prstDash val="solid"/>
            <a:round/>
            <a:headEnd type="none" w="med" len="med"/>
            <a:tailEnd type="none" w="med" len="med"/>
          </a:ln>
          <a:effectLst>
            <a:reflection blurRad="12700" stA="50000" endA="300" endPos="55500" dist="50800" dir="5400000" sy="-100000" algn="bl" rotWithShape="0"/>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a:ln>
                <a:noFill/>
              </a:ln>
              <a:solidFill>
                <a:srgbClr val="000000"/>
              </a:solidFill>
              <a:effectLst/>
              <a:latin typeface="Georgia" charset="0"/>
              <a:ea typeface="ヒラギノ明朝 ProN W3" charset="0"/>
              <a:cs typeface="ヒラギノ明朝 ProN W3" charset="0"/>
              <a:sym typeface="Georgia" charset="0"/>
            </a:endParaRPr>
          </a:p>
        </p:txBody>
      </p:sp>
      <p:sp>
        <p:nvSpPr>
          <p:cNvPr id="9" name="Metin kutusu 1"/>
          <p:cNvSpPr txBox="1"/>
          <p:nvPr/>
        </p:nvSpPr>
        <p:spPr>
          <a:xfrm>
            <a:off x="0" y="1571612"/>
            <a:ext cx="9144000" cy="1323439"/>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pPr>
              <a:defRPr/>
            </a:pPr>
            <a:endParaRPr lang="tr-TR" altLang="tr-TR" sz="2000" b="1" dirty="0">
              <a:solidFill>
                <a:schemeClr val="bg1"/>
              </a:solidFill>
            </a:endParaRPr>
          </a:p>
          <a:p>
            <a:pPr algn="ctr">
              <a:defRPr/>
            </a:pPr>
            <a:r>
              <a:rPr lang="tr-TR" altLang="tr-TR" sz="2000" b="1" dirty="0">
                <a:solidFill>
                  <a:schemeClr val="bg1"/>
                </a:solidFill>
                <a:effectLst>
                  <a:outerShdw blurRad="38100" dist="38100" dir="2700000" algn="tl">
                    <a:srgbClr val="000000">
                      <a:alpha val="43137"/>
                    </a:srgbClr>
                  </a:outerShdw>
                </a:effectLst>
                <a:latin typeface="Verdana" pitchFamily="34" charset="0"/>
              </a:rPr>
              <a:t>Ülkemizde ,% 2 ile %3 arasında çocuğun </a:t>
            </a:r>
          </a:p>
          <a:p>
            <a:pPr algn="ctr">
              <a:defRPr/>
            </a:pPr>
            <a:r>
              <a:rPr lang="tr-TR" altLang="tr-TR" sz="2000" b="1" dirty="0">
                <a:solidFill>
                  <a:schemeClr val="bg1"/>
                </a:solidFill>
                <a:effectLst>
                  <a:outerShdw blurRad="38100" dist="38100" dir="2700000" algn="tl">
                    <a:srgbClr val="000000">
                      <a:alpha val="43137"/>
                    </a:srgbClr>
                  </a:outerShdw>
                </a:effectLst>
                <a:latin typeface="Verdana" pitchFamily="34" charset="0"/>
              </a:rPr>
              <a:t>özel yetenekli olduğu tahmin edilmektedir. </a:t>
            </a:r>
          </a:p>
          <a:p>
            <a:pPr>
              <a:defRPr/>
            </a:pPr>
            <a:endParaRPr lang="tr-TR" altLang="tr-TR" sz="2000" b="1" dirty="0">
              <a:solidFill>
                <a:schemeClr val="bg1"/>
              </a:solidFill>
            </a:endParaRPr>
          </a:p>
        </p:txBody>
      </p:sp>
      <p:sp>
        <p:nvSpPr>
          <p:cNvPr id="10" name="9 Dikdörtgen"/>
          <p:cNvSpPr/>
          <p:nvPr/>
        </p:nvSpPr>
        <p:spPr>
          <a:xfrm>
            <a:off x="539552" y="3766681"/>
            <a:ext cx="8029773" cy="1246495"/>
          </a:xfrm>
          <a:prstGeom prst="rect">
            <a:avLst/>
          </a:prstGeom>
        </p:spPr>
        <p:txBody>
          <a:bodyPr wrap="square">
            <a:spAutoFit/>
          </a:bodyPr>
          <a:lstStyle/>
          <a:p>
            <a:pPr algn="just">
              <a:lnSpc>
                <a:spcPct val="150000"/>
              </a:lnSpc>
              <a:defRPr/>
            </a:pPr>
            <a:r>
              <a:rPr lang="tr-TR" altLang="tr-TR" sz="1600" dirty="0">
                <a:solidFill>
                  <a:schemeClr val="tx1"/>
                </a:solidFill>
              </a:rPr>
              <a:t>Öğretmenlerimiz, bu istatistiki veriden yola çıkarak sınıf mevcutlarının </a:t>
            </a:r>
            <a:r>
              <a:rPr lang="tr-TR" altLang="tr-TR" b="1" dirty="0">
                <a:solidFill>
                  <a:schemeClr val="tx1"/>
                </a:solidFill>
              </a:rPr>
              <a:t> </a:t>
            </a:r>
            <a:r>
              <a:rPr lang="tr-TR" altLang="tr-TR" sz="1600" dirty="0">
                <a:solidFill>
                  <a:schemeClr val="tx1"/>
                </a:solidFill>
              </a:rPr>
              <a:t>en fazla </a:t>
            </a:r>
            <a:r>
              <a:rPr lang="tr-TR" altLang="tr-TR" b="1" dirty="0">
                <a:solidFill>
                  <a:schemeClr val="tx1"/>
                </a:solidFill>
              </a:rPr>
              <a:t>%20 </a:t>
            </a:r>
            <a:r>
              <a:rPr lang="tr-TR" altLang="tr-TR" sz="1600" dirty="0">
                <a:solidFill>
                  <a:schemeClr val="tx1"/>
                </a:solidFill>
              </a:rPr>
              <a:t>sini aday göstermelidir. Bu bilgiye göre hareket etmeleri </a:t>
            </a:r>
            <a:r>
              <a:rPr lang="tr-TR" altLang="tr-TR" sz="1600" b="1" dirty="0">
                <a:solidFill>
                  <a:schemeClr val="tx1"/>
                </a:solidFill>
              </a:rPr>
              <a:t>Bilim ve Sanat Merkezlerine</a:t>
            </a:r>
            <a:r>
              <a:rPr lang="tr-TR" altLang="tr-TR" sz="1600" dirty="0">
                <a:solidFill>
                  <a:srgbClr val="FF0000"/>
                </a:solidFill>
              </a:rPr>
              <a:t> </a:t>
            </a:r>
            <a:r>
              <a:rPr lang="tr-TR" altLang="tr-TR" sz="1600" dirty="0">
                <a:solidFill>
                  <a:schemeClr val="tx1"/>
                </a:solidFill>
              </a:rPr>
              <a:t>öğrenci seçimlerinin daha sağlıklı işlemesini sağlayacaktır.</a:t>
            </a:r>
            <a:endParaRPr lang="tr-TR" sz="1600" dirty="0">
              <a:solidFill>
                <a:schemeClr val="tx1"/>
              </a:solidFill>
            </a:endParaRPr>
          </a:p>
        </p:txBody>
      </p:sp>
      <p:sp>
        <p:nvSpPr>
          <p:cNvPr id="11" name="Metin kutusu 6"/>
          <p:cNvSpPr txBox="1"/>
          <p:nvPr/>
        </p:nvSpPr>
        <p:spPr>
          <a:xfrm>
            <a:off x="0" y="5657850"/>
            <a:ext cx="9144000" cy="1200329"/>
          </a:xfrm>
          <a:prstGeom prst="rect">
            <a:avLst/>
          </a:prstGeom>
          <a:solidFill>
            <a:srgbClr val="C00000"/>
          </a:solidFill>
        </p:spPr>
        <p:style>
          <a:lnRef idx="3">
            <a:schemeClr val="lt1"/>
          </a:lnRef>
          <a:fillRef idx="1">
            <a:schemeClr val="dk1"/>
          </a:fillRef>
          <a:effectRef idx="1">
            <a:schemeClr val="dk1"/>
          </a:effectRef>
          <a:fontRef idx="minor">
            <a:schemeClr val="lt1"/>
          </a:fontRef>
        </p:style>
        <p:txBody>
          <a:bodyPr wrap="square">
            <a:spAutoFit/>
          </a:bodyPr>
          <a:lstStyle/>
          <a:p>
            <a:pPr algn="ctr">
              <a:defRPr/>
            </a:pPr>
            <a:endParaRPr lang="tr-TR" b="1" dirty="0">
              <a:solidFill>
                <a:schemeClr val="bg1"/>
              </a:solidFill>
            </a:endParaRPr>
          </a:p>
          <a:p>
            <a:pPr algn="ctr">
              <a:defRPr/>
            </a:pPr>
            <a:r>
              <a:rPr lang="tr-TR" b="1" dirty="0">
                <a:solidFill>
                  <a:schemeClr val="bg1"/>
                </a:solidFill>
              </a:rPr>
              <a:t>DİKKAT: Ancak öğretmenlerimizin sınıflarında  Bilim ve Sanat Merkezine aday gösterecek  öğrenciler in bulunmama ihtimali de vardır.</a:t>
            </a:r>
          </a:p>
          <a:p>
            <a:pPr algn="ctr">
              <a:defRPr/>
            </a:pPr>
            <a:endParaRPr lang="tr-TR" b="1" dirty="0">
              <a:solidFill>
                <a:schemeClr val="bg1"/>
              </a:solidFill>
            </a:endParaRPr>
          </a:p>
        </p:txBody>
      </p:sp>
      <p:sp>
        <p:nvSpPr>
          <p:cNvPr id="12" name="Altbilgi Yer Tutucusu 3"/>
          <p:cNvSpPr>
            <a:spLocks noGrp="1"/>
          </p:cNvSpPr>
          <p:nvPr>
            <p:ph type="ftr" sz="quarter" idx="11"/>
          </p:nvPr>
        </p:nvSpPr>
        <p:spPr>
          <a:xfrm>
            <a:off x="4860032" y="6408624"/>
            <a:ext cx="4008352" cy="365125"/>
          </a:xfrm>
        </p:spPr>
        <p:txBody>
          <a:bodyPr/>
          <a:lstStyle/>
          <a:p>
            <a:r>
              <a:rPr lang="tr-TR" dirty="0">
                <a:solidFill>
                  <a:schemeClr val="bg1">
                    <a:lumMod val="50000"/>
                  </a:schemeClr>
                </a:solidFill>
                <a:effectLst>
                  <a:outerShdw blurRad="38100" dist="38100" dir="2700000" algn="tl">
                    <a:srgbClr val="000000">
                      <a:alpha val="43137"/>
                    </a:srgbClr>
                  </a:outerShdw>
                </a:effectLst>
              </a:rPr>
              <a:t>Özel Yeteneklerin Geliştirilmesi Daire Başkanlığı</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pPr>
              <a:defRPr/>
            </a:pPr>
            <a:fld id="{ADD943AC-D8E1-497C-AC23-F41D5B2683CD}" type="slidenum">
              <a:rPr lang="en-US" smtClean="0"/>
              <a:pPr>
                <a:defRPr/>
              </a:pPr>
              <a:t>21</a:t>
            </a:fld>
            <a:endParaRPr lang="en-US"/>
          </a:p>
        </p:txBody>
      </p:sp>
      <p:sp>
        <p:nvSpPr>
          <p:cNvPr id="5" name="Metin kutusu 2"/>
          <p:cNvSpPr txBox="1">
            <a:spLocks noChangeArrowheads="1"/>
          </p:cNvSpPr>
          <p:nvPr/>
        </p:nvSpPr>
        <p:spPr bwMode="auto">
          <a:xfrm>
            <a:off x="716210" y="260349"/>
            <a:ext cx="69818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tr-TR" altLang="tr-TR" sz="2400" b="1" dirty="0">
                <a:latin typeface="Verdana" panose="020B0604030504040204" pitchFamily="34" charset="0"/>
                <a:ea typeface="Verdana" panose="020B0604030504040204" pitchFamily="34" charset="0"/>
                <a:cs typeface="Verdana" panose="020B0604030504040204" pitchFamily="34" charset="0"/>
              </a:rPr>
              <a:t>BİLSEM SEÇİMİNİN AŞAMALARI</a:t>
            </a:r>
          </a:p>
        </p:txBody>
      </p:sp>
      <p:sp>
        <p:nvSpPr>
          <p:cNvPr id="7" name="Metin kutusu 6"/>
          <p:cNvSpPr txBox="1"/>
          <p:nvPr/>
        </p:nvSpPr>
        <p:spPr>
          <a:xfrm>
            <a:off x="900633" y="941819"/>
            <a:ext cx="7343775" cy="1138773"/>
          </a:xfrm>
          <a:prstGeom prst="rect">
            <a:avLst/>
          </a:prstGeom>
        </p:spPr>
        <p:style>
          <a:lnRef idx="3">
            <a:schemeClr val="lt1"/>
          </a:lnRef>
          <a:fillRef idx="1">
            <a:schemeClr val="accent6"/>
          </a:fillRef>
          <a:effectRef idx="1">
            <a:schemeClr val="accent6"/>
          </a:effectRef>
          <a:fontRef idx="minor">
            <a:schemeClr val="lt1"/>
          </a:fontRef>
        </p:style>
        <p:txBody>
          <a:bodyPr>
            <a:spAutoFit/>
          </a:bodyPr>
          <a:lstStyle/>
          <a:p>
            <a:pPr algn="ctr">
              <a:defRPr/>
            </a:pPr>
            <a:endParaRPr lang="tr-TR" altLang="tr-TR"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ctr">
              <a:defRPr/>
            </a:pPr>
            <a:r>
              <a:rPr lang="tr-TR" altLang="tr-TR" sz="1400" b="1" dirty="0">
                <a:solidFill>
                  <a:schemeClr val="tx1"/>
                </a:solidFill>
                <a:latin typeface="Verdana" panose="020B0604030504040204" pitchFamily="34" charset="0"/>
                <a:ea typeface="Verdana" panose="020B0604030504040204" pitchFamily="34" charset="0"/>
                <a:cs typeface="Verdana" panose="020B0604030504040204" pitchFamily="34" charset="0"/>
              </a:rPr>
              <a:t>2015-2016 Eğitim-Öğretim yılında ilkokul 1. 2. 3. ve 4. sınıf öğrencileri  genel zihinsel, resim  ve müzik  yeteneği alanlarında sınıf öğretmenleri tarafından aday gösterilecektir.</a:t>
            </a:r>
          </a:p>
          <a:p>
            <a:pPr algn="ctr">
              <a:defRPr/>
            </a:pPr>
            <a:endParaRPr lang="tr-TR" altLang="tr-TR" sz="14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8" name="Dikdörtgen 7"/>
          <p:cNvSpPr/>
          <p:nvPr/>
        </p:nvSpPr>
        <p:spPr>
          <a:xfrm>
            <a:off x="370308" y="1065510"/>
            <a:ext cx="345904" cy="923330"/>
          </a:xfrm>
          <a:prstGeom prst="rect">
            <a:avLst/>
          </a:prstGeom>
        </p:spPr>
        <p:txBody>
          <a:bodyPr>
            <a:spAutoFit/>
          </a:bodyPr>
          <a:lstStyle/>
          <a:p>
            <a:pPr algn="ctr">
              <a:defRPr/>
            </a:pPr>
            <a:r>
              <a:rPr lang="tr-TR" sz="54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Verdana" panose="020B0604030504040204" pitchFamily="34" charset="0"/>
                <a:ea typeface="Verdana" panose="020B0604030504040204" pitchFamily="34" charset="0"/>
                <a:cs typeface="Verdana" panose="020B0604030504040204" pitchFamily="34" charset="0"/>
              </a:rPr>
              <a:t>1</a:t>
            </a:r>
          </a:p>
        </p:txBody>
      </p:sp>
      <p:sp>
        <p:nvSpPr>
          <p:cNvPr id="9" name="Metin kutusu 8"/>
          <p:cNvSpPr txBox="1"/>
          <p:nvPr/>
        </p:nvSpPr>
        <p:spPr>
          <a:xfrm>
            <a:off x="900633" y="2248416"/>
            <a:ext cx="7343775" cy="892552"/>
          </a:xfrm>
          <a:prstGeom prst="rect">
            <a:avLst/>
          </a:prstGeom>
        </p:spPr>
        <p:style>
          <a:lnRef idx="3">
            <a:schemeClr val="lt1"/>
          </a:lnRef>
          <a:fillRef idx="1">
            <a:schemeClr val="accent6"/>
          </a:fillRef>
          <a:effectRef idx="1">
            <a:schemeClr val="accent6"/>
          </a:effectRef>
          <a:fontRef idx="minor">
            <a:schemeClr val="lt1"/>
          </a:fontRef>
        </p:style>
        <p:txBody>
          <a:bodyPr>
            <a:spAutoFit/>
          </a:bodyPr>
          <a:lstStyle/>
          <a:p>
            <a:pPr algn="ctr">
              <a:defRPr/>
            </a:pPr>
            <a:endParaRPr lang="tr-TR"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ctr">
              <a:defRPr/>
            </a:pPr>
            <a:r>
              <a:rPr lang="tr-TR" sz="1400" b="1" dirty="0">
                <a:solidFill>
                  <a:schemeClr val="tx1"/>
                </a:solidFill>
                <a:latin typeface="Verdana" panose="020B0604030504040204" pitchFamily="34" charset="0"/>
                <a:ea typeface="Verdana" panose="020B0604030504040204" pitchFamily="34" charset="0"/>
                <a:cs typeface="Verdana" panose="020B0604030504040204" pitchFamily="34" charset="0"/>
              </a:rPr>
              <a:t>Öğretmenlerimiz öğrencilerini aday gösterirken sınıf mevcutlarının en fazla %20’sini yönlendirmeye dikkat etmelidirler.</a:t>
            </a:r>
          </a:p>
          <a:p>
            <a:pPr algn="ctr">
              <a:defRPr/>
            </a:pPr>
            <a:endParaRPr lang="tr-TR"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0" name="Metin kutusu 9"/>
          <p:cNvSpPr txBox="1"/>
          <p:nvPr/>
        </p:nvSpPr>
        <p:spPr>
          <a:xfrm>
            <a:off x="900633" y="3349441"/>
            <a:ext cx="7343775" cy="1107996"/>
          </a:xfrm>
          <a:prstGeom prst="rect">
            <a:avLst/>
          </a:prstGeom>
        </p:spPr>
        <p:style>
          <a:lnRef idx="3">
            <a:schemeClr val="lt1"/>
          </a:lnRef>
          <a:fillRef idx="1">
            <a:schemeClr val="accent6"/>
          </a:fillRef>
          <a:effectRef idx="1">
            <a:schemeClr val="accent6"/>
          </a:effectRef>
          <a:fontRef idx="minor">
            <a:schemeClr val="lt1"/>
          </a:fontRef>
        </p:style>
        <p:txBody>
          <a:bodyPr>
            <a:spAutoFit/>
          </a:bodyPr>
          <a:lstStyle/>
          <a:p>
            <a:pPr algn="ctr">
              <a:defRPr/>
            </a:pPr>
            <a:endParaRPr lang="tr-TR"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ctr">
              <a:defRPr/>
            </a:pPr>
            <a:r>
              <a:rPr lang="tr-TR" sz="1400" b="1" dirty="0">
                <a:solidFill>
                  <a:schemeClr val="tx1"/>
                </a:solidFill>
                <a:latin typeface="Verdana" panose="020B0604030504040204" pitchFamily="34" charset="0"/>
                <a:ea typeface="Verdana" panose="020B0604030504040204" pitchFamily="34" charset="0"/>
                <a:cs typeface="Verdana" panose="020B0604030504040204" pitchFamily="34" charset="0"/>
              </a:rPr>
              <a:t>Aday gösterdiğiniz öğrencilerin genel zihinsel, resim ve müzik alanında yaşıtlarının ilerisinde olan, sürekli soru soran, kolay ve çabuk öğrenen, yaratıcı öğrenciler olmaları önemlidir. </a:t>
            </a:r>
          </a:p>
          <a:p>
            <a:pPr algn="ctr">
              <a:defRPr/>
            </a:pPr>
            <a:endParaRPr lang="tr-TR"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2" name="Metin kutusu 11"/>
          <p:cNvSpPr txBox="1"/>
          <p:nvPr/>
        </p:nvSpPr>
        <p:spPr>
          <a:xfrm>
            <a:off x="900633" y="4726885"/>
            <a:ext cx="7343775" cy="892552"/>
          </a:xfrm>
          <a:prstGeom prst="rect">
            <a:avLst/>
          </a:prstGeom>
        </p:spPr>
        <p:style>
          <a:lnRef idx="3">
            <a:schemeClr val="lt1"/>
          </a:lnRef>
          <a:fillRef idx="1">
            <a:schemeClr val="accent6"/>
          </a:fillRef>
          <a:effectRef idx="1">
            <a:schemeClr val="accent6"/>
          </a:effectRef>
          <a:fontRef idx="minor">
            <a:schemeClr val="lt1"/>
          </a:fontRef>
        </p:style>
        <p:txBody>
          <a:bodyPr>
            <a:spAutoFit/>
          </a:bodyPr>
          <a:lstStyle/>
          <a:p>
            <a:pPr algn="ctr">
              <a:defRPr/>
            </a:pPr>
            <a:endParaRPr lang="tr-TR"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ctr">
              <a:defRPr/>
            </a:pPr>
            <a:r>
              <a:rPr lang="tr-TR" sz="1400" b="1" dirty="0">
                <a:solidFill>
                  <a:schemeClr val="tx1"/>
                </a:solidFill>
                <a:latin typeface="Verdana" panose="020B0604030504040204" pitchFamily="34" charset="0"/>
                <a:ea typeface="Verdana" panose="020B0604030504040204" pitchFamily="34" charset="0"/>
                <a:cs typeface="Verdana" panose="020B0604030504040204" pitchFamily="34" charset="0"/>
              </a:rPr>
              <a:t>Öğrencinin akademik başarısı aday göstermeniz için tek koşul olmayabilir. </a:t>
            </a:r>
          </a:p>
          <a:p>
            <a:pPr algn="ctr">
              <a:defRPr/>
            </a:pPr>
            <a:endParaRPr lang="tr-TR"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4" name="Dikdörtgen 13"/>
          <p:cNvSpPr/>
          <p:nvPr/>
        </p:nvSpPr>
        <p:spPr>
          <a:xfrm>
            <a:off x="323528" y="2217638"/>
            <a:ext cx="345904" cy="923330"/>
          </a:xfrm>
          <a:prstGeom prst="rect">
            <a:avLst/>
          </a:prstGeom>
        </p:spPr>
        <p:txBody>
          <a:bodyPr>
            <a:spAutoFit/>
          </a:bodyPr>
          <a:lstStyle/>
          <a:p>
            <a:pPr algn="ctr">
              <a:defRPr/>
            </a:pPr>
            <a:r>
              <a:rPr lang="tr-TR" sz="54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Verdana" panose="020B0604030504040204" pitchFamily="34" charset="0"/>
                <a:ea typeface="Verdana" panose="020B0604030504040204" pitchFamily="34" charset="0"/>
                <a:cs typeface="Verdana" panose="020B0604030504040204" pitchFamily="34" charset="0"/>
              </a:rPr>
              <a:t>2</a:t>
            </a:r>
          </a:p>
        </p:txBody>
      </p:sp>
      <p:sp>
        <p:nvSpPr>
          <p:cNvPr id="15" name="Dikdörtgen 14"/>
          <p:cNvSpPr/>
          <p:nvPr/>
        </p:nvSpPr>
        <p:spPr>
          <a:xfrm>
            <a:off x="395536" y="3441774"/>
            <a:ext cx="345904" cy="923330"/>
          </a:xfrm>
          <a:prstGeom prst="rect">
            <a:avLst/>
          </a:prstGeom>
        </p:spPr>
        <p:txBody>
          <a:bodyPr>
            <a:spAutoFit/>
          </a:bodyPr>
          <a:lstStyle/>
          <a:p>
            <a:pPr algn="ctr">
              <a:defRPr/>
            </a:pPr>
            <a:r>
              <a:rPr lang="tr-TR" sz="54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Verdana" panose="020B0604030504040204" pitchFamily="34" charset="0"/>
                <a:ea typeface="Verdana" panose="020B0604030504040204" pitchFamily="34" charset="0"/>
                <a:cs typeface="Verdana" panose="020B0604030504040204" pitchFamily="34" charset="0"/>
              </a:rPr>
              <a:t>3</a:t>
            </a:r>
          </a:p>
        </p:txBody>
      </p:sp>
      <p:sp>
        <p:nvSpPr>
          <p:cNvPr id="16" name="Dikdörtgen 15"/>
          <p:cNvSpPr/>
          <p:nvPr/>
        </p:nvSpPr>
        <p:spPr>
          <a:xfrm>
            <a:off x="409672" y="4593902"/>
            <a:ext cx="345904" cy="923330"/>
          </a:xfrm>
          <a:prstGeom prst="rect">
            <a:avLst/>
          </a:prstGeom>
        </p:spPr>
        <p:txBody>
          <a:bodyPr>
            <a:spAutoFit/>
          </a:bodyPr>
          <a:lstStyle/>
          <a:p>
            <a:pPr algn="ctr">
              <a:defRPr/>
            </a:pPr>
            <a:r>
              <a:rPr lang="tr-TR" sz="54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Verdana" panose="020B0604030504040204" pitchFamily="34" charset="0"/>
                <a:ea typeface="Verdana" panose="020B0604030504040204" pitchFamily="34" charset="0"/>
                <a:cs typeface="Verdana" panose="020B0604030504040204" pitchFamily="34" charset="0"/>
              </a:rPr>
              <a:t>4</a:t>
            </a:r>
          </a:p>
        </p:txBody>
      </p:sp>
      <p:sp>
        <p:nvSpPr>
          <p:cNvPr id="17" name="Altbilgi Yer Tutucusu 3"/>
          <p:cNvSpPr>
            <a:spLocks noGrp="1"/>
          </p:cNvSpPr>
          <p:nvPr>
            <p:ph type="ftr" sz="quarter" idx="11"/>
          </p:nvPr>
        </p:nvSpPr>
        <p:spPr>
          <a:xfrm>
            <a:off x="4788024" y="6408624"/>
            <a:ext cx="4008352" cy="365125"/>
          </a:xfrm>
        </p:spPr>
        <p:txBody>
          <a:bodyPr/>
          <a:lstStyle/>
          <a:p>
            <a:r>
              <a:rPr lang="tr-TR" dirty="0">
                <a:solidFill>
                  <a:schemeClr val="bg1">
                    <a:lumMod val="50000"/>
                  </a:schemeClr>
                </a:solidFill>
                <a:effectLst>
                  <a:outerShdw blurRad="38100" dist="38100" dir="2700000" algn="tl">
                    <a:srgbClr val="000000">
                      <a:alpha val="43137"/>
                    </a:srgbClr>
                  </a:outerShdw>
                </a:effectLst>
              </a:rPr>
              <a:t>Özel Yeteneklerin Geliştirilmesi Daire Başkanlığı</a:t>
            </a:r>
          </a:p>
        </p:txBody>
      </p:sp>
    </p:spTree>
    <p:extLst>
      <p:ext uri="{BB962C8B-B14F-4D97-AF65-F5344CB8AC3E}">
        <p14:creationId xmlns:p14="http://schemas.microsoft.com/office/powerpoint/2010/main" val="4235393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pPr>
              <a:defRPr/>
            </a:pPr>
            <a:fld id="{ADD943AC-D8E1-497C-AC23-F41D5B2683CD}" type="slidenum">
              <a:rPr lang="en-US" smtClean="0">
                <a:latin typeface="Verdana" panose="020B0604030504040204" pitchFamily="34" charset="0"/>
                <a:ea typeface="Verdana" panose="020B0604030504040204" pitchFamily="34" charset="0"/>
                <a:cs typeface="Verdana" panose="020B0604030504040204" pitchFamily="34" charset="0"/>
              </a:rPr>
              <a:pPr>
                <a:defRPr/>
              </a:pPr>
              <a:t>22</a:t>
            </a:fld>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14" name="Metin kutusu 13"/>
          <p:cNvSpPr txBox="1"/>
          <p:nvPr/>
        </p:nvSpPr>
        <p:spPr>
          <a:xfrm>
            <a:off x="971600" y="3277433"/>
            <a:ext cx="7345362" cy="1323439"/>
          </a:xfrm>
          <a:prstGeom prst="rect">
            <a:avLst/>
          </a:prstGeom>
        </p:spPr>
        <p:style>
          <a:lnRef idx="3">
            <a:schemeClr val="lt1"/>
          </a:lnRef>
          <a:fillRef idx="1">
            <a:schemeClr val="accent6"/>
          </a:fillRef>
          <a:effectRef idx="1">
            <a:schemeClr val="accent6"/>
          </a:effectRef>
          <a:fontRef idx="minor">
            <a:schemeClr val="lt1"/>
          </a:fontRef>
        </p:style>
        <p:txBody>
          <a:bodyPr>
            <a:spAutoFit/>
          </a:bodyPr>
          <a:lstStyle/>
          <a:p>
            <a:pPr algn="ctr">
              <a:defRPr/>
            </a:pPr>
            <a:endParaRPr lang="tr-TR" altLang="tr-TR"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ctr">
              <a:defRPr/>
            </a:pPr>
            <a:r>
              <a:rPr lang="tr-TR" altLang="tr-TR" sz="1400" b="1" dirty="0">
                <a:solidFill>
                  <a:schemeClr val="tx1"/>
                </a:solidFill>
                <a:latin typeface="Verdana" panose="020B0604030504040204" pitchFamily="34" charset="0"/>
                <a:ea typeface="Verdana" panose="020B0604030504040204" pitchFamily="34" charset="0"/>
                <a:cs typeface="Verdana" panose="020B0604030504040204" pitchFamily="34" charset="0"/>
              </a:rPr>
              <a:t>İlinizdeki rehber öğretmenler  tarafından  1. 2. 3. ve 4. sınıf öğretmenlerine özel yeteneklilerin özellikleri ve  tanılama süreci ile ilgili bilgilendirme toplantıları 09.10.2015 – 06.11.2015 tarihleri arasında yapılacaktır.</a:t>
            </a:r>
          </a:p>
          <a:p>
            <a:pPr algn="ctr">
              <a:defRPr/>
            </a:pPr>
            <a:endParaRPr lang="tr-TR" altLang="tr-TR"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20" name="Metin kutusu 19"/>
          <p:cNvSpPr txBox="1"/>
          <p:nvPr/>
        </p:nvSpPr>
        <p:spPr>
          <a:xfrm>
            <a:off x="971600" y="2165955"/>
            <a:ext cx="7345362" cy="892552"/>
          </a:xfrm>
          <a:prstGeom prst="rect">
            <a:avLst/>
          </a:prstGeom>
        </p:spPr>
        <p:style>
          <a:lnRef idx="3">
            <a:schemeClr val="lt1"/>
          </a:lnRef>
          <a:fillRef idx="1">
            <a:schemeClr val="accent6"/>
          </a:fillRef>
          <a:effectRef idx="1">
            <a:schemeClr val="accent6"/>
          </a:effectRef>
          <a:fontRef idx="minor">
            <a:schemeClr val="lt1"/>
          </a:fontRef>
        </p:style>
        <p:txBody>
          <a:bodyPr>
            <a:spAutoFit/>
          </a:bodyPr>
          <a:lstStyle/>
          <a:p>
            <a:pPr algn="ctr">
              <a:defRPr/>
            </a:pPr>
            <a:endParaRPr lang="tr-TR" altLang="tr-TR"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ctr">
              <a:defRPr/>
            </a:pPr>
            <a:r>
              <a:rPr lang="tr-TR" altLang="tr-TR" sz="1200" b="1"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tr-TR" altLang="tr-TR" sz="1400" b="1" dirty="0">
                <a:solidFill>
                  <a:schemeClr val="tx1"/>
                </a:solidFill>
                <a:latin typeface="Verdana" panose="020B0604030504040204" pitchFamily="34" charset="0"/>
                <a:ea typeface="Verdana" panose="020B0604030504040204" pitchFamily="34" charset="0"/>
                <a:cs typeface="Verdana" panose="020B0604030504040204" pitchFamily="34" charset="0"/>
              </a:rPr>
              <a:t>Sınıf öğretmenleri aday gösterecekleri öğrencileri en fazla iki yetenek alanından aday gösterebilecektir.</a:t>
            </a:r>
          </a:p>
          <a:p>
            <a:pPr algn="ctr">
              <a:defRPr/>
            </a:pPr>
            <a:endParaRPr lang="tr-TR" altLang="tr-TR"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21" name="Dikdörtgen 20"/>
          <p:cNvSpPr/>
          <p:nvPr/>
        </p:nvSpPr>
        <p:spPr>
          <a:xfrm>
            <a:off x="389120" y="2145630"/>
            <a:ext cx="345904" cy="923330"/>
          </a:xfrm>
          <a:prstGeom prst="rect">
            <a:avLst/>
          </a:prstGeom>
        </p:spPr>
        <p:txBody>
          <a:bodyPr>
            <a:spAutoFit/>
          </a:bodyPr>
          <a:lstStyle/>
          <a:p>
            <a:pPr algn="ctr">
              <a:defRPr/>
            </a:pPr>
            <a:r>
              <a:rPr lang="tr-TR" sz="54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Verdana" panose="020B0604030504040204" pitchFamily="34" charset="0"/>
                <a:ea typeface="Verdana" panose="020B0604030504040204" pitchFamily="34" charset="0"/>
                <a:cs typeface="Verdana" panose="020B0604030504040204" pitchFamily="34" charset="0"/>
              </a:rPr>
              <a:t>6</a:t>
            </a:r>
          </a:p>
        </p:txBody>
      </p:sp>
      <p:sp>
        <p:nvSpPr>
          <p:cNvPr id="23" name="Dikdörtgen 22"/>
          <p:cNvSpPr/>
          <p:nvPr/>
        </p:nvSpPr>
        <p:spPr>
          <a:xfrm>
            <a:off x="389120" y="3297758"/>
            <a:ext cx="345904" cy="923330"/>
          </a:xfrm>
          <a:prstGeom prst="rect">
            <a:avLst/>
          </a:prstGeom>
        </p:spPr>
        <p:txBody>
          <a:bodyPr>
            <a:spAutoFit/>
          </a:bodyPr>
          <a:lstStyle/>
          <a:p>
            <a:pPr algn="ctr">
              <a:defRPr/>
            </a:pPr>
            <a:r>
              <a:rPr lang="tr-TR" sz="54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Verdana" panose="020B0604030504040204" pitchFamily="34" charset="0"/>
                <a:ea typeface="Verdana" panose="020B0604030504040204" pitchFamily="34" charset="0"/>
                <a:cs typeface="Verdana" panose="020B0604030504040204" pitchFamily="34" charset="0"/>
              </a:rPr>
              <a:t>7</a:t>
            </a:r>
          </a:p>
        </p:txBody>
      </p:sp>
      <p:sp>
        <p:nvSpPr>
          <p:cNvPr id="24" name="Dikdörtgen 23"/>
          <p:cNvSpPr/>
          <p:nvPr/>
        </p:nvSpPr>
        <p:spPr>
          <a:xfrm>
            <a:off x="389120" y="764704"/>
            <a:ext cx="345904" cy="923330"/>
          </a:xfrm>
          <a:prstGeom prst="rect">
            <a:avLst/>
          </a:prstGeom>
        </p:spPr>
        <p:txBody>
          <a:bodyPr>
            <a:spAutoFit/>
          </a:bodyPr>
          <a:lstStyle/>
          <a:p>
            <a:pPr algn="ctr">
              <a:defRPr/>
            </a:pPr>
            <a:r>
              <a:rPr lang="tr-TR" sz="54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Verdana" panose="020B0604030504040204" pitchFamily="34" charset="0"/>
                <a:ea typeface="Verdana" panose="020B0604030504040204" pitchFamily="34" charset="0"/>
                <a:cs typeface="Verdana" panose="020B0604030504040204" pitchFamily="34" charset="0"/>
              </a:rPr>
              <a:t>5</a:t>
            </a:r>
          </a:p>
        </p:txBody>
      </p:sp>
      <p:sp>
        <p:nvSpPr>
          <p:cNvPr id="11" name="Metin kutusu 10"/>
          <p:cNvSpPr txBox="1"/>
          <p:nvPr/>
        </p:nvSpPr>
        <p:spPr>
          <a:xfrm>
            <a:off x="900633" y="559713"/>
            <a:ext cx="7343775" cy="1538883"/>
          </a:xfrm>
          <a:prstGeom prst="rect">
            <a:avLst/>
          </a:prstGeom>
        </p:spPr>
        <p:style>
          <a:lnRef idx="3">
            <a:schemeClr val="lt1"/>
          </a:lnRef>
          <a:fillRef idx="1">
            <a:schemeClr val="accent6"/>
          </a:fillRef>
          <a:effectRef idx="1">
            <a:schemeClr val="accent6"/>
          </a:effectRef>
          <a:fontRef idx="minor">
            <a:schemeClr val="lt1"/>
          </a:fontRef>
        </p:style>
        <p:txBody>
          <a:bodyPr>
            <a:spAutoFit/>
          </a:bodyPr>
          <a:lstStyle/>
          <a:p>
            <a:pPr algn="ctr">
              <a:defRPr/>
            </a:pPr>
            <a:endParaRPr lang="tr-TR"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ctr">
              <a:defRPr/>
            </a:pPr>
            <a:r>
              <a:rPr lang="tr-TR" sz="1400" b="1" dirty="0">
                <a:solidFill>
                  <a:schemeClr val="tx1"/>
                </a:solidFill>
                <a:latin typeface="Verdana" panose="020B0604030504040204" pitchFamily="34" charset="0"/>
                <a:ea typeface="Verdana" panose="020B0604030504040204" pitchFamily="34" charset="0"/>
                <a:cs typeface="Verdana" panose="020B0604030504040204" pitchFamily="34" charset="0"/>
              </a:rPr>
              <a:t>Öğrencilerin ve ailelerinin grup taraması ve bireysel incelemelerde seçilmemelerinden kaynaklı olumsuzluklar yaşamamaları için hem aday göstermelerinde hem de gözlem formlarını doldururken gerekli hassasiyetin (kişisel gizlilik) gösterilmesi sürecin sağlıklı işlemesi açısından önemlidir. </a:t>
            </a:r>
          </a:p>
          <a:p>
            <a:pPr algn="ctr">
              <a:defRPr/>
            </a:pPr>
            <a:endParaRPr lang="tr-TR"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3" name="Altbilgi Yer Tutucusu 3"/>
          <p:cNvSpPr>
            <a:spLocks noGrp="1"/>
          </p:cNvSpPr>
          <p:nvPr>
            <p:ph type="ftr" sz="quarter" idx="11"/>
          </p:nvPr>
        </p:nvSpPr>
        <p:spPr>
          <a:xfrm>
            <a:off x="4860032" y="6408624"/>
            <a:ext cx="4008352" cy="365125"/>
          </a:xfrm>
        </p:spPr>
        <p:txBody>
          <a:bodyPr/>
          <a:lstStyle/>
          <a:p>
            <a:r>
              <a:rPr lang="tr-TR" dirty="0">
                <a:solidFill>
                  <a:schemeClr val="bg1">
                    <a:lumMod val="50000"/>
                  </a:schemeClr>
                </a:solidFill>
                <a:effectLst>
                  <a:outerShdw blurRad="38100" dist="38100" dir="2700000" algn="tl">
                    <a:srgbClr val="000000">
                      <a:alpha val="43137"/>
                    </a:srgbClr>
                  </a:outerShdw>
                </a:effectLst>
              </a:rPr>
              <a:t>Özel Yeteneklerin Geliştirilmesi Daire Başkanlığı</a:t>
            </a:r>
          </a:p>
        </p:txBody>
      </p:sp>
    </p:spTree>
    <p:extLst>
      <p:ext uri="{BB962C8B-B14F-4D97-AF65-F5344CB8AC3E}">
        <p14:creationId xmlns:p14="http://schemas.microsoft.com/office/powerpoint/2010/main" val="29700745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pPr>
              <a:defRPr/>
            </a:pPr>
            <a:fld id="{ADD943AC-D8E1-497C-AC23-F41D5B2683CD}" type="slidenum">
              <a:rPr lang="en-US" smtClean="0">
                <a:latin typeface="Verdana" panose="020B0604030504040204" pitchFamily="34" charset="0"/>
                <a:ea typeface="Verdana" panose="020B0604030504040204" pitchFamily="34" charset="0"/>
                <a:cs typeface="Verdana" panose="020B0604030504040204" pitchFamily="34" charset="0"/>
              </a:rPr>
              <a:pPr>
                <a:defRPr/>
              </a:pPr>
              <a:t>23</a:t>
            </a:fld>
            <a:endParaRPr lang="en-US">
              <a:latin typeface="Verdana" panose="020B0604030504040204" pitchFamily="34" charset="0"/>
              <a:ea typeface="Verdana" panose="020B0604030504040204" pitchFamily="34" charset="0"/>
              <a:cs typeface="Verdana" panose="020B0604030504040204" pitchFamily="34" charset="0"/>
            </a:endParaRPr>
          </a:p>
        </p:txBody>
      </p:sp>
      <p:sp>
        <p:nvSpPr>
          <p:cNvPr id="18" name="Metin kutusu 17"/>
          <p:cNvSpPr txBox="1"/>
          <p:nvPr/>
        </p:nvSpPr>
        <p:spPr>
          <a:xfrm>
            <a:off x="1000100" y="3000372"/>
            <a:ext cx="7561262" cy="923330"/>
          </a:xfrm>
          <a:prstGeom prst="rect">
            <a:avLst/>
          </a:prstGeom>
          <a:solidFill>
            <a:schemeClr val="accent1">
              <a:lumMod val="40000"/>
              <a:lumOff val="60000"/>
            </a:schemeClr>
          </a:solidFill>
        </p:spPr>
        <p:style>
          <a:lnRef idx="3">
            <a:schemeClr val="lt1"/>
          </a:lnRef>
          <a:fillRef idx="1">
            <a:schemeClr val="accent6"/>
          </a:fillRef>
          <a:effectRef idx="1">
            <a:schemeClr val="accent6"/>
          </a:effectRef>
          <a:fontRef idx="minor">
            <a:schemeClr val="lt1"/>
          </a:fontRef>
        </p:style>
        <p:txBody>
          <a:bodyPr>
            <a:spAutoFit/>
          </a:bodyPr>
          <a:lstStyle/>
          <a:p>
            <a:pPr algn="ctr">
              <a:defRPr/>
            </a:pPr>
            <a:endParaRPr lang="tr-TR" sz="1200" b="1" dirty="0">
              <a:solidFill>
                <a:schemeClr val="tx1"/>
              </a:solidFill>
            </a:endParaRPr>
          </a:p>
          <a:p>
            <a:pPr algn="ctr">
              <a:defRPr/>
            </a:pPr>
            <a:r>
              <a:rPr lang="tr-TR" sz="1400" b="1" dirty="0">
                <a:solidFill>
                  <a:schemeClr val="tx1"/>
                </a:solidFill>
              </a:rPr>
              <a:t>14.12.2015 – 08.01.2016 tarihleri arasında 1. ve 2. sınıf düzeyinde aday gösterilen ve grup taramasına alınacak öğrencilerin randevularının İl Tanılama Sınav Komisyonu tarafından düzenlenmesi ve velilere duyurulması gerekmektedir.</a:t>
            </a:r>
          </a:p>
        </p:txBody>
      </p:sp>
      <p:sp>
        <p:nvSpPr>
          <p:cNvPr id="28" name="Dikdörtgen 27"/>
          <p:cNvSpPr/>
          <p:nvPr/>
        </p:nvSpPr>
        <p:spPr>
          <a:xfrm>
            <a:off x="-285784" y="2928934"/>
            <a:ext cx="1428760" cy="923330"/>
          </a:xfrm>
          <a:prstGeom prst="rect">
            <a:avLst/>
          </a:prstGeom>
        </p:spPr>
        <p:txBody>
          <a:bodyPr wrap="square">
            <a:spAutoFit/>
          </a:bodyPr>
          <a:lstStyle/>
          <a:p>
            <a:pPr algn="ctr">
              <a:defRPr/>
            </a:pPr>
            <a:r>
              <a:rPr lang="tr-TR" sz="54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Verdana" panose="020B0604030504040204" pitchFamily="34" charset="0"/>
                <a:ea typeface="Verdana" panose="020B0604030504040204" pitchFamily="34" charset="0"/>
                <a:cs typeface="Verdana" panose="020B0604030504040204" pitchFamily="34" charset="0"/>
              </a:rPr>
              <a:t>10</a:t>
            </a:r>
          </a:p>
        </p:txBody>
      </p:sp>
      <p:sp>
        <p:nvSpPr>
          <p:cNvPr id="29" name="Metin kutusu 28"/>
          <p:cNvSpPr txBox="1"/>
          <p:nvPr/>
        </p:nvSpPr>
        <p:spPr>
          <a:xfrm>
            <a:off x="1000100" y="1714488"/>
            <a:ext cx="7554117" cy="1107996"/>
          </a:xfrm>
          <a:prstGeom prst="rect">
            <a:avLst/>
          </a:prstGeom>
          <a:solidFill>
            <a:schemeClr val="accent1">
              <a:lumMod val="40000"/>
              <a:lumOff val="60000"/>
            </a:schemeClr>
          </a:solidFill>
        </p:spPr>
        <p:style>
          <a:lnRef idx="3">
            <a:schemeClr val="lt1"/>
          </a:lnRef>
          <a:fillRef idx="1">
            <a:schemeClr val="accent6"/>
          </a:fillRef>
          <a:effectRef idx="1">
            <a:schemeClr val="accent6"/>
          </a:effectRef>
          <a:fontRef idx="minor">
            <a:schemeClr val="lt1"/>
          </a:fontRef>
        </p:style>
        <p:txBody>
          <a:bodyPr wrap="square">
            <a:spAutoFit/>
          </a:bodyPr>
          <a:lstStyle/>
          <a:p>
            <a:pPr algn="ctr">
              <a:defRPr/>
            </a:pPr>
            <a:endParaRPr lang="tr-TR" altLang="tr-TR"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ctr">
              <a:defRPr/>
            </a:pPr>
            <a:r>
              <a:rPr lang="tr-TR" altLang="tr-TR" sz="1400" b="1" dirty="0">
                <a:solidFill>
                  <a:schemeClr val="tx1"/>
                </a:solidFill>
                <a:latin typeface="Verdana" panose="020B0604030504040204" pitchFamily="34" charset="0"/>
                <a:ea typeface="Verdana" panose="020B0604030504040204" pitchFamily="34" charset="0"/>
                <a:cs typeface="Verdana" panose="020B0604030504040204" pitchFamily="34" charset="0"/>
              </a:rPr>
              <a:t>10.12.2015 tarihinde 1. ve 2. sınıf düzeyinde aday gösterilen ve gözlem formu doldurulan öğrencilerin listeleri </a:t>
            </a:r>
            <a:r>
              <a:rPr lang="tr-TR" altLang="tr-TR" sz="1400" b="1" dirty="0">
                <a:solidFill>
                  <a:srgbClr val="00B0F0"/>
                </a:solidFill>
                <a:latin typeface="Verdana" panose="020B0604030504040204" pitchFamily="34" charset="0"/>
                <a:ea typeface="Verdana" panose="020B0604030504040204" pitchFamily="34" charset="0"/>
                <a:cs typeface="Verdana" panose="020B0604030504040204" pitchFamily="34" charset="0"/>
                <a:hlinkClick r:id="rId2"/>
              </a:rPr>
              <a:t>www.</a:t>
            </a:r>
            <a:r>
              <a:rPr lang="tr-TR" altLang="tr-TR" sz="1400" b="1" dirty="0" err="1">
                <a:solidFill>
                  <a:srgbClr val="00B0F0"/>
                </a:solidFill>
                <a:latin typeface="Verdana" panose="020B0604030504040204" pitchFamily="34" charset="0"/>
                <a:ea typeface="Verdana" panose="020B0604030504040204" pitchFamily="34" charset="0"/>
                <a:cs typeface="Verdana" panose="020B0604030504040204" pitchFamily="34" charset="0"/>
                <a:hlinkClick r:id="rId2"/>
              </a:rPr>
              <a:t>meb</a:t>
            </a:r>
            <a:r>
              <a:rPr lang="tr-TR" altLang="tr-TR" sz="1400" b="1" dirty="0">
                <a:solidFill>
                  <a:srgbClr val="00B0F0"/>
                </a:solidFill>
                <a:latin typeface="Verdana" panose="020B0604030504040204" pitchFamily="34" charset="0"/>
                <a:ea typeface="Verdana" panose="020B0604030504040204" pitchFamily="34" charset="0"/>
                <a:cs typeface="Verdana" panose="020B0604030504040204" pitchFamily="34" charset="0"/>
                <a:hlinkClick r:id="rId2"/>
              </a:rPr>
              <a:t>.gov.tr</a:t>
            </a:r>
            <a:r>
              <a:rPr lang="tr-TR" altLang="tr-TR" sz="1400" b="1" dirty="0">
                <a:solidFill>
                  <a:srgbClr val="00B0F0"/>
                </a:solidFill>
                <a:latin typeface="Verdana" panose="020B0604030504040204" pitchFamily="34" charset="0"/>
                <a:ea typeface="Verdana" panose="020B0604030504040204" pitchFamily="34" charset="0"/>
                <a:cs typeface="Verdana" panose="020B0604030504040204" pitchFamily="34" charset="0"/>
              </a:rPr>
              <a:t> </a:t>
            </a:r>
            <a:r>
              <a:rPr lang="tr-TR" altLang="tr-TR" sz="1400" b="1" dirty="0">
                <a:solidFill>
                  <a:schemeClr val="tx1"/>
                </a:solidFill>
                <a:latin typeface="Verdana" panose="020B0604030504040204" pitchFamily="34" charset="0"/>
                <a:ea typeface="Verdana" panose="020B0604030504040204" pitchFamily="34" charset="0"/>
                <a:cs typeface="Verdana" panose="020B0604030504040204" pitchFamily="34" charset="0"/>
              </a:rPr>
              <a:t>internet adresinden yayımlanacaktır.</a:t>
            </a:r>
          </a:p>
          <a:p>
            <a:pPr algn="ctr">
              <a:defRPr/>
            </a:pPr>
            <a:endParaRPr lang="tr-TR" altLang="tr-TR"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30" name="Dikdörtgen 29"/>
          <p:cNvSpPr/>
          <p:nvPr/>
        </p:nvSpPr>
        <p:spPr>
          <a:xfrm>
            <a:off x="214282" y="1785926"/>
            <a:ext cx="571504" cy="923330"/>
          </a:xfrm>
          <a:prstGeom prst="rect">
            <a:avLst/>
          </a:prstGeom>
        </p:spPr>
        <p:txBody>
          <a:bodyPr wrap="square">
            <a:spAutoFit/>
          </a:bodyPr>
          <a:lstStyle/>
          <a:p>
            <a:pPr algn="ctr">
              <a:defRPr/>
            </a:pPr>
            <a:r>
              <a:rPr lang="tr-TR" sz="54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Verdana" panose="020B0604030504040204" pitchFamily="34" charset="0"/>
                <a:ea typeface="Verdana" panose="020B0604030504040204" pitchFamily="34" charset="0"/>
                <a:cs typeface="Verdana" panose="020B0604030504040204" pitchFamily="34" charset="0"/>
              </a:rPr>
              <a:t>9</a:t>
            </a:r>
          </a:p>
        </p:txBody>
      </p:sp>
      <p:sp>
        <p:nvSpPr>
          <p:cNvPr id="13" name="Altbilgi Yer Tutucusu 3"/>
          <p:cNvSpPr>
            <a:spLocks noGrp="1"/>
          </p:cNvSpPr>
          <p:nvPr>
            <p:ph type="ftr" sz="quarter" idx="11"/>
          </p:nvPr>
        </p:nvSpPr>
        <p:spPr>
          <a:xfrm>
            <a:off x="4860032" y="6408624"/>
            <a:ext cx="4008352" cy="365125"/>
          </a:xfrm>
        </p:spPr>
        <p:txBody>
          <a:bodyPr/>
          <a:lstStyle/>
          <a:p>
            <a:r>
              <a:rPr lang="tr-TR" dirty="0">
                <a:solidFill>
                  <a:schemeClr val="bg1">
                    <a:lumMod val="50000"/>
                  </a:schemeClr>
                </a:solidFill>
                <a:effectLst>
                  <a:outerShdw blurRad="38100" dist="38100" dir="2700000" algn="tl">
                    <a:srgbClr val="000000">
                      <a:alpha val="43137"/>
                    </a:srgbClr>
                  </a:outerShdw>
                </a:effectLst>
              </a:rPr>
              <a:t>Özel Yeteneklerin Geliştirilmesi Daire Başkanlığı</a:t>
            </a:r>
          </a:p>
        </p:txBody>
      </p:sp>
      <p:sp>
        <p:nvSpPr>
          <p:cNvPr id="12" name="Metin kutusu 14"/>
          <p:cNvSpPr txBox="1"/>
          <p:nvPr/>
        </p:nvSpPr>
        <p:spPr>
          <a:xfrm>
            <a:off x="1000100" y="428604"/>
            <a:ext cx="7345362" cy="1107996"/>
          </a:xfrm>
          <a:prstGeom prst="rect">
            <a:avLst/>
          </a:prstGeom>
          <a:solidFill>
            <a:schemeClr val="accent1">
              <a:lumMod val="40000"/>
              <a:lumOff val="60000"/>
            </a:schemeClr>
          </a:solidFill>
        </p:spPr>
        <p:style>
          <a:lnRef idx="3">
            <a:schemeClr val="lt1"/>
          </a:lnRef>
          <a:fillRef idx="1">
            <a:schemeClr val="accent6"/>
          </a:fillRef>
          <a:effectRef idx="1">
            <a:schemeClr val="accent6"/>
          </a:effectRef>
          <a:fontRef idx="minor">
            <a:schemeClr val="lt1"/>
          </a:fontRef>
        </p:style>
        <p:txBody>
          <a:bodyPr>
            <a:spAutoFit/>
          </a:bodyPr>
          <a:lstStyle/>
          <a:p>
            <a:pPr algn="ctr">
              <a:defRPr/>
            </a:pPr>
            <a:endParaRPr lang="tr-TR" altLang="tr-TR"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ctr">
              <a:defRPr/>
            </a:pPr>
            <a:r>
              <a:rPr lang="tr-TR" altLang="tr-TR" sz="1400" b="1" dirty="0">
                <a:solidFill>
                  <a:schemeClr val="tx1"/>
                </a:solidFill>
                <a:latin typeface="Verdana" panose="020B0604030504040204" pitchFamily="34" charset="0"/>
                <a:ea typeface="Verdana" panose="020B0604030504040204" pitchFamily="34" charset="0"/>
                <a:cs typeface="Verdana" panose="020B0604030504040204" pitchFamily="34" charset="0"/>
              </a:rPr>
              <a:t>1. ve 2. Sınıf öğretmenleri aday gösterdikleri  her  öğrenci için e-okul sistemi  üzerinden  09.11.2015 – 27.11.2015 tarihleri arasında «Gözlem Formu» nu dolduracaktır</a:t>
            </a:r>
          </a:p>
          <a:p>
            <a:pPr algn="ctr">
              <a:defRPr/>
            </a:pPr>
            <a:endParaRPr lang="tr-TR" altLang="tr-TR"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4" name="Dikdörtgen 11"/>
          <p:cNvSpPr/>
          <p:nvPr/>
        </p:nvSpPr>
        <p:spPr>
          <a:xfrm>
            <a:off x="411784" y="407513"/>
            <a:ext cx="345904" cy="923330"/>
          </a:xfrm>
          <a:prstGeom prst="rect">
            <a:avLst/>
          </a:prstGeom>
        </p:spPr>
        <p:txBody>
          <a:bodyPr>
            <a:spAutoFit/>
          </a:bodyPr>
          <a:lstStyle/>
          <a:p>
            <a:pPr algn="ctr">
              <a:defRPr/>
            </a:pPr>
            <a:r>
              <a:rPr lang="tr-TR" sz="54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Verdana" panose="020B0604030504040204" pitchFamily="34" charset="0"/>
                <a:ea typeface="Verdana" panose="020B0604030504040204" pitchFamily="34" charset="0"/>
                <a:cs typeface="Verdana" panose="020B0604030504040204" pitchFamily="34" charset="0"/>
              </a:rPr>
              <a:t>8</a:t>
            </a:r>
          </a:p>
        </p:txBody>
      </p:sp>
      <p:sp>
        <p:nvSpPr>
          <p:cNvPr id="15" name="Metin kutusu 16"/>
          <p:cNvSpPr txBox="1"/>
          <p:nvPr/>
        </p:nvSpPr>
        <p:spPr>
          <a:xfrm>
            <a:off x="1214414" y="5331610"/>
            <a:ext cx="7429552" cy="523220"/>
          </a:xfrm>
          <a:prstGeom prst="rect">
            <a:avLst/>
          </a:prstGeom>
          <a:solidFill>
            <a:schemeClr val="accent1">
              <a:lumMod val="40000"/>
              <a:lumOff val="60000"/>
            </a:schemeClr>
          </a:solidFill>
        </p:spPr>
        <p:style>
          <a:lnRef idx="3">
            <a:schemeClr val="lt1"/>
          </a:lnRef>
          <a:fillRef idx="1">
            <a:schemeClr val="accent6"/>
          </a:fillRef>
          <a:effectRef idx="1">
            <a:schemeClr val="accent6"/>
          </a:effectRef>
          <a:fontRef idx="minor">
            <a:schemeClr val="lt1"/>
          </a:fontRef>
        </p:style>
        <p:txBody>
          <a:bodyPr wrap="square">
            <a:spAutoFit/>
          </a:bodyPr>
          <a:lstStyle/>
          <a:p>
            <a:pPr algn="ctr">
              <a:defRPr/>
            </a:pPr>
            <a:r>
              <a:rPr lang="tr-TR" altLang="tr-TR" sz="1400" b="1" dirty="0">
                <a:solidFill>
                  <a:schemeClr val="tx1"/>
                </a:solidFill>
                <a:latin typeface="Verdana" panose="020B0604030504040204" pitchFamily="34" charset="0"/>
                <a:ea typeface="Verdana" panose="020B0604030504040204" pitchFamily="34" charset="0"/>
                <a:cs typeface="Verdana" panose="020B0604030504040204" pitchFamily="34" charset="0"/>
              </a:rPr>
              <a:t>05.05.2016 tarihinde 1. ve 2. sınıf öğrencilerin Grup Tarama Sınav Sonuçları </a:t>
            </a:r>
            <a:r>
              <a:rPr lang="tr-TR" altLang="tr-TR" sz="1400" b="1" dirty="0">
                <a:solidFill>
                  <a:schemeClr val="tx1"/>
                </a:solidFill>
                <a:latin typeface="Verdana" panose="020B0604030504040204" pitchFamily="34" charset="0"/>
                <a:ea typeface="Verdana" panose="020B0604030504040204" pitchFamily="34" charset="0"/>
                <a:cs typeface="Verdana" panose="020B0604030504040204" pitchFamily="34" charset="0"/>
                <a:hlinkClick r:id="rId2"/>
              </a:rPr>
              <a:t>www.</a:t>
            </a:r>
            <a:r>
              <a:rPr lang="tr-TR" altLang="tr-TR" sz="1400" b="1" dirty="0" err="1">
                <a:solidFill>
                  <a:schemeClr val="tx1"/>
                </a:solidFill>
                <a:latin typeface="Verdana" panose="020B0604030504040204" pitchFamily="34" charset="0"/>
                <a:ea typeface="Verdana" panose="020B0604030504040204" pitchFamily="34" charset="0"/>
                <a:cs typeface="Verdana" panose="020B0604030504040204" pitchFamily="34" charset="0"/>
                <a:hlinkClick r:id="rId2"/>
              </a:rPr>
              <a:t>meb</a:t>
            </a:r>
            <a:r>
              <a:rPr lang="tr-TR" altLang="tr-TR" sz="1400" b="1" dirty="0">
                <a:solidFill>
                  <a:schemeClr val="tx1"/>
                </a:solidFill>
                <a:latin typeface="Verdana" panose="020B0604030504040204" pitchFamily="34" charset="0"/>
                <a:ea typeface="Verdana" panose="020B0604030504040204" pitchFamily="34" charset="0"/>
                <a:cs typeface="Verdana" panose="020B0604030504040204" pitchFamily="34" charset="0"/>
                <a:hlinkClick r:id="rId2"/>
              </a:rPr>
              <a:t>.gov.tr</a:t>
            </a:r>
            <a:r>
              <a:rPr lang="tr-TR" altLang="tr-TR" sz="1400" b="1" dirty="0">
                <a:solidFill>
                  <a:schemeClr val="tx1"/>
                </a:solidFill>
                <a:latin typeface="Verdana" panose="020B0604030504040204" pitchFamily="34" charset="0"/>
                <a:ea typeface="Verdana" panose="020B0604030504040204" pitchFamily="34" charset="0"/>
                <a:cs typeface="Verdana" panose="020B0604030504040204" pitchFamily="34" charset="0"/>
              </a:rPr>
              <a:t> adresinden yayımlanacaktır.</a:t>
            </a:r>
          </a:p>
        </p:txBody>
      </p:sp>
      <p:sp>
        <p:nvSpPr>
          <p:cNvPr id="16" name="Dikdörtgen 26"/>
          <p:cNvSpPr/>
          <p:nvPr/>
        </p:nvSpPr>
        <p:spPr>
          <a:xfrm>
            <a:off x="0" y="5072074"/>
            <a:ext cx="1229083" cy="923330"/>
          </a:xfrm>
          <a:prstGeom prst="rect">
            <a:avLst/>
          </a:prstGeom>
        </p:spPr>
        <p:txBody>
          <a:bodyPr wrap="square">
            <a:spAutoFit/>
          </a:bodyPr>
          <a:lstStyle/>
          <a:p>
            <a:pPr algn="ctr">
              <a:defRPr/>
            </a:pPr>
            <a:r>
              <a:rPr lang="tr-TR" sz="54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Verdana" panose="020B0604030504040204" pitchFamily="34" charset="0"/>
                <a:ea typeface="Verdana" panose="020B0604030504040204" pitchFamily="34" charset="0"/>
                <a:cs typeface="Verdana" panose="020B0604030504040204" pitchFamily="34" charset="0"/>
              </a:rPr>
              <a:t>12</a:t>
            </a:r>
          </a:p>
        </p:txBody>
      </p:sp>
      <p:sp>
        <p:nvSpPr>
          <p:cNvPr id="20" name="Metin kutusu 28"/>
          <p:cNvSpPr txBox="1"/>
          <p:nvPr/>
        </p:nvSpPr>
        <p:spPr>
          <a:xfrm>
            <a:off x="928662" y="4000504"/>
            <a:ext cx="7554117" cy="1138773"/>
          </a:xfrm>
          <a:prstGeom prst="rect">
            <a:avLst/>
          </a:prstGeom>
          <a:solidFill>
            <a:schemeClr val="accent1">
              <a:lumMod val="40000"/>
              <a:lumOff val="60000"/>
            </a:schemeClr>
          </a:solidFill>
        </p:spPr>
        <p:style>
          <a:lnRef idx="3">
            <a:schemeClr val="lt1"/>
          </a:lnRef>
          <a:fillRef idx="1">
            <a:schemeClr val="accent6"/>
          </a:fillRef>
          <a:effectRef idx="1">
            <a:schemeClr val="accent6"/>
          </a:effectRef>
          <a:fontRef idx="minor">
            <a:schemeClr val="lt1"/>
          </a:fontRef>
        </p:style>
        <p:txBody>
          <a:bodyPr wrap="square">
            <a:spAutoFit/>
          </a:bodyPr>
          <a:lstStyle/>
          <a:p>
            <a:pPr algn="ctr">
              <a:defRPr/>
            </a:pPr>
            <a:endParaRPr lang="tr-TR" altLang="tr-TR"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ctr">
              <a:defRPr/>
            </a:pPr>
            <a:r>
              <a:rPr lang="tr-TR" altLang="tr-TR" sz="1400" b="1" dirty="0">
                <a:solidFill>
                  <a:schemeClr val="tx1"/>
                </a:solidFill>
                <a:latin typeface="Verdana" panose="020B0604030504040204" pitchFamily="34" charset="0"/>
                <a:ea typeface="Verdana" panose="020B0604030504040204" pitchFamily="34" charset="0"/>
                <a:cs typeface="Verdana" panose="020B0604030504040204" pitchFamily="34" charset="0"/>
              </a:rPr>
              <a:t>11.01.2016 – 29.04.2016 tarihleri arasında 1. ve 2. sınıf öğrencilerin grup taramaları İl Tanılama Sınav komisyonlarının belirlediği yerlerde (öncelik Bilim Sanat Merkezleri ve Rehberlik ve Araştırma Merkezleri olmak üzere) tablet üzerinden yapılacaktır.</a:t>
            </a:r>
          </a:p>
        </p:txBody>
      </p:sp>
      <p:sp>
        <p:nvSpPr>
          <p:cNvPr id="21" name="Dikdörtgen 29"/>
          <p:cNvSpPr/>
          <p:nvPr/>
        </p:nvSpPr>
        <p:spPr>
          <a:xfrm>
            <a:off x="-214346" y="4071942"/>
            <a:ext cx="1357322" cy="923330"/>
          </a:xfrm>
          <a:prstGeom prst="rect">
            <a:avLst/>
          </a:prstGeom>
        </p:spPr>
        <p:txBody>
          <a:bodyPr wrap="square">
            <a:spAutoFit/>
          </a:bodyPr>
          <a:lstStyle/>
          <a:p>
            <a:pPr algn="ctr">
              <a:defRPr/>
            </a:pPr>
            <a:r>
              <a:rPr lang="tr-TR" sz="54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Verdana" panose="020B0604030504040204" pitchFamily="34" charset="0"/>
                <a:ea typeface="Verdana" panose="020B0604030504040204" pitchFamily="34" charset="0"/>
                <a:cs typeface="Verdana" panose="020B0604030504040204" pitchFamily="34" charset="0"/>
              </a:rPr>
              <a:t>11</a:t>
            </a:r>
          </a:p>
        </p:txBody>
      </p:sp>
    </p:spTree>
    <p:extLst>
      <p:ext uri="{BB962C8B-B14F-4D97-AF65-F5344CB8AC3E}">
        <p14:creationId xmlns:p14="http://schemas.microsoft.com/office/powerpoint/2010/main" val="23848261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bilgi Yer Tutucusu"/>
          <p:cNvSpPr>
            <a:spLocks noGrp="1"/>
          </p:cNvSpPr>
          <p:nvPr>
            <p:ph type="ftr" sz="quarter" idx="11"/>
          </p:nvPr>
        </p:nvSpPr>
        <p:spPr/>
        <p:txBody>
          <a:bodyPr/>
          <a:lstStyle/>
          <a:p>
            <a:r>
              <a:rPr lang="tr-TR"/>
              <a:t>Özel Yeteneklerin Geliştirilmesi Daire Başkanlığı</a:t>
            </a:r>
          </a:p>
        </p:txBody>
      </p:sp>
      <p:sp>
        <p:nvSpPr>
          <p:cNvPr id="4" name="3 Slayt Numarası Yer Tutucusu"/>
          <p:cNvSpPr>
            <a:spLocks noGrp="1"/>
          </p:cNvSpPr>
          <p:nvPr>
            <p:ph type="sldNum" sz="quarter" idx="12"/>
          </p:nvPr>
        </p:nvSpPr>
        <p:spPr/>
        <p:txBody>
          <a:bodyPr/>
          <a:lstStyle/>
          <a:p>
            <a:pPr>
              <a:defRPr/>
            </a:pPr>
            <a:fld id="{ADD943AC-D8E1-497C-AC23-F41D5B2683CD}" type="slidenum">
              <a:rPr lang="en-US" smtClean="0"/>
              <a:pPr>
                <a:defRPr/>
              </a:pPr>
              <a:t>24</a:t>
            </a:fld>
            <a:endParaRPr lang="en-US"/>
          </a:p>
        </p:txBody>
      </p:sp>
      <p:sp>
        <p:nvSpPr>
          <p:cNvPr id="6" name="Metin kutusu 17"/>
          <p:cNvSpPr txBox="1"/>
          <p:nvPr/>
        </p:nvSpPr>
        <p:spPr>
          <a:xfrm>
            <a:off x="1285852" y="4214818"/>
            <a:ext cx="7561262" cy="523220"/>
          </a:xfrm>
          <a:prstGeom prst="rect">
            <a:avLst/>
          </a:prstGeom>
          <a:solidFill>
            <a:schemeClr val="accent6">
              <a:lumMod val="20000"/>
              <a:lumOff val="80000"/>
            </a:schemeClr>
          </a:solidFill>
        </p:spPr>
        <p:style>
          <a:lnRef idx="3">
            <a:schemeClr val="lt1"/>
          </a:lnRef>
          <a:fillRef idx="1">
            <a:schemeClr val="accent6"/>
          </a:fillRef>
          <a:effectRef idx="1">
            <a:schemeClr val="accent6"/>
          </a:effectRef>
          <a:fontRef idx="minor">
            <a:schemeClr val="lt1"/>
          </a:fontRef>
        </p:style>
        <p:txBody>
          <a:bodyPr>
            <a:spAutoFit/>
          </a:bodyPr>
          <a:lstStyle/>
          <a:p>
            <a:pPr algn="ctr">
              <a:defRPr/>
            </a:pPr>
            <a:r>
              <a:rPr lang="tr-TR" sz="1400" b="1" dirty="0">
                <a:solidFill>
                  <a:schemeClr val="tx1"/>
                </a:solidFill>
              </a:rPr>
              <a:t>14.02.2016 Pazar günü 3. ve 4. sınıf  öğrencilerin Grup Tarama  Sınavı saat 10:00 da 81 il/ilçe merkezinde yapılacaktır.  </a:t>
            </a:r>
          </a:p>
        </p:txBody>
      </p:sp>
      <p:sp>
        <p:nvSpPr>
          <p:cNvPr id="7" name="Metin kutusu 18"/>
          <p:cNvSpPr txBox="1"/>
          <p:nvPr/>
        </p:nvSpPr>
        <p:spPr>
          <a:xfrm>
            <a:off x="1214414" y="3000372"/>
            <a:ext cx="7561263" cy="954107"/>
          </a:xfrm>
          <a:prstGeom prst="rect">
            <a:avLst/>
          </a:prstGeom>
          <a:solidFill>
            <a:schemeClr val="accent6">
              <a:lumMod val="20000"/>
              <a:lumOff val="80000"/>
            </a:schemeClr>
          </a:solidFill>
        </p:spPr>
        <p:style>
          <a:lnRef idx="3">
            <a:schemeClr val="lt1"/>
          </a:lnRef>
          <a:fillRef idx="1">
            <a:schemeClr val="accent6"/>
          </a:fillRef>
          <a:effectRef idx="1">
            <a:schemeClr val="accent6"/>
          </a:effectRef>
          <a:fontRef idx="minor">
            <a:schemeClr val="lt1"/>
          </a:fontRef>
        </p:style>
        <p:txBody>
          <a:bodyPr>
            <a:spAutoFit/>
          </a:bodyPr>
          <a:lstStyle/>
          <a:p>
            <a:pPr algn="ctr">
              <a:defRPr/>
            </a:pPr>
            <a:r>
              <a:rPr lang="tr-TR" sz="1400" b="1" dirty="0">
                <a:solidFill>
                  <a:schemeClr val="tx1"/>
                </a:solidFill>
                <a:latin typeface="Verdana" panose="020B0604030504040204" pitchFamily="34" charset="0"/>
                <a:ea typeface="Verdana" panose="020B0604030504040204" pitchFamily="34" charset="0"/>
                <a:cs typeface="Verdana" panose="020B0604030504040204" pitchFamily="34" charset="0"/>
              </a:rPr>
              <a:t>09.02.2016 tarihinde 3. ve 4.  sınıf aday olan öğrencilerin fotoğraflı sınav giriş belgelerinin internet ortamından yayımlanması ve okul müdürlüklerince çıktısının alınarak onaylanması ve öğrenci velisine verilmesi gerekmektedir.</a:t>
            </a:r>
          </a:p>
        </p:txBody>
      </p:sp>
      <p:sp>
        <p:nvSpPr>
          <p:cNvPr id="8" name="Dikdörtgen 24"/>
          <p:cNvSpPr/>
          <p:nvPr/>
        </p:nvSpPr>
        <p:spPr>
          <a:xfrm>
            <a:off x="0" y="2928934"/>
            <a:ext cx="1296143" cy="923330"/>
          </a:xfrm>
          <a:prstGeom prst="rect">
            <a:avLst/>
          </a:prstGeom>
        </p:spPr>
        <p:txBody>
          <a:bodyPr wrap="square">
            <a:spAutoFit/>
          </a:bodyPr>
          <a:lstStyle/>
          <a:p>
            <a:pPr algn="ctr">
              <a:defRPr/>
            </a:pPr>
            <a:r>
              <a:rPr lang="tr-TR" sz="54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Verdana" panose="020B0604030504040204" pitchFamily="34" charset="0"/>
                <a:ea typeface="Verdana" panose="020B0604030504040204" pitchFamily="34" charset="0"/>
                <a:cs typeface="Verdana" panose="020B0604030504040204" pitchFamily="34" charset="0"/>
              </a:rPr>
              <a:t>15</a:t>
            </a:r>
          </a:p>
        </p:txBody>
      </p:sp>
      <p:sp>
        <p:nvSpPr>
          <p:cNvPr id="9" name="Dikdörtgen 27"/>
          <p:cNvSpPr/>
          <p:nvPr/>
        </p:nvSpPr>
        <p:spPr>
          <a:xfrm>
            <a:off x="-142908" y="3929066"/>
            <a:ext cx="1512168" cy="923330"/>
          </a:xfrm>
          <a:prstGeom prst="rect">
            <a:avLst/>
          </a:prstGeom>
        </p:spPr>
        <p:txBody>
          <a:bodyPr wrap="square">
            <a:spAutoFit/>
          </a:bodyPr>
          <a:lstStyle/>
          <a:p>
            <a:pPr algn="ctr">
              <a:defRPr/>
            </a:pPr>
            <a:r>
              <a:rPr lang="tr-TR" sz="54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Verdana" panose="020B0604030504040204" pitchFamily="34" charset="0"/>
                <a:ea typeface="Verdana" panose="020B0604030504040204" pitchFamily="34" charset="0"/>
                <a:cs typeface="Verdana" panose="020B0604030504040204" pitchFamily="34" charset="0"/>
              </a:rPr>
              <a:t>16</a:t>
            </a:r>
          </a:p>
        </p:txBody>
      </p:sp>
      <p:sp>
        <p:nvSpPr>
          <p:cNvPr id="10" name="Dikdörtgen 27"/>
          <p:cNvSpPr/>
          <p:nvPr/>
        </p:nvSpPr>
        <p:spPr>
          <a:xfrm>
            <a:off x="-142908" y="4857760"/>
            <a:ext cx="1512168" cy="923330"/>
          </a:xfrm>
          <a:prstGeom prst="rect">
            <a:avLst/>
          </a:prstGeom>
        </p:spPr>
        <p:txBody>
          <a:bodyPr wrap="square">
            <a:spAutoFit/>
          </a:bodyPr>
          <a:lstStyle/>
          <a:p>
            <a:pPr algn="ctr">
              <a:defRPr/>
            </a:pPr>
            <a:r>
              <a:rPr lang="tr-TR" sz="54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Verdana" panose="020B0604030504040204" pitchFamily="34" charset="0"/>
                <a:ea typeface="Verdana" panose="020B0604030504040204" pitchFamily="34" charset="0"/>
                <a:cs typeface="Verdana" panose="020B0604030504040204" pitchFamily="34" charset="0"/>
              </a:rPr>
              <a:t>17</a:t>
            </a:r>
          </a:p>
        </p:txBody>
      </p:sp>
      <p:sp>
        <p:nvSpPr>
          <p:cNvPr id="11" name="Metin kutusu 17"/>
          <p:cNvSpPr txBox="1"/>
          <p:nvPr/>
        </p:nvSpPr>
        <p:spPr>
          <a:xfrm>
            <a:off x="1214414" y="5000636"/>
            <a:ext cx="7561262" cy="523220"/>
          </a:xfrm>
          <a:prstGeom prst="rect">
            <a:avLst/>
          </a:prstGeom>
          <a:solidFill>
            <a:schemeClr val="accent6">
              <a:lumMod val="20000"/>
              <a:lumOff val="80000"/>
            </a:schemeClr>
          </a:solidFill>
        </p:spPr>
        <p:style>
          <a:lnRef idx="3">
            <a:schemeClr val="lt1"/>
          </a:lnRef>
          <a:fillRef idx="1">
            <a:schemeClr val="accent6"/>
          </a:fillRef>
          <a:effectRef idx="1">
            <a:schemeClr val="accent6"/>
          </a:effectRef>
          <a:fontRef idx="minor">
            <a:schemeClr val="lt1"/>
          </a:fontRef>
        </p:style>
        <p:txBody>
          <a:bodyPr>
            <a:spAutoFit/>
          </a:bodyPr>
          <a:lstStyle/>
          <a:p>
            <a:pPr algn="ctr">
              <a:defRPr/>
            </a:pPr>
            <a:r>
              <a:rPr lang="tr-TR" sz="1400" b="1" dirty="0">
                <a:solidFill>
                  <a:schemeClr val="tx1"/>
                </a:solidFill>
              </a:rPr>
              <a:t>16.02.2016 tarihinde 3. ve 4. sınıf öğrencilerin grup tarama sınav soru ve cevap anahtarı </a:t>
            </a:r>
            <a:r>
              <a:rPr lang="tr-TR" altLang="tr-TR" sz="1400" b="1" dirty="0">
                <a:solidFill>
                  <a:schemeClr val="tx1"/>
                </a:solidFill>
                <a:latin typeface="Verdana" panose="020B0604030504040204" pitchFamily="34" charset="0"/>
                <a:ea typeface="Verdana" panose="020B0604030504040204" pitchFamily="34" charset="0"/>
                <a:cs typeface="Verdana" panose="020B0604030504040204" pitchFamily="34" charset="0"/>
                <a:hlinkClick r:id="rId2"/>
              </a:rPr>
              <a:t>www.</a:t>
            </a:r>
            <a:r>
              <a:rPr lang="tr-TR" altLang="tr-TR" sz="1400" b="1" dirty="0" err="1">
                <a:solidFill>
                  <a:schemeClr val="tx1"/>
                </a:solidFill>
                <a:latin typeface="Verdana" panose="020B0604030504040204" pitchFamily="34" charset="0"/>
                <a:ea typeface="Verdana" panose="020B0604030504040204" pitchFamily="34" charset="0"/>
                <a:cs typeface="Verdana" panose="020B0604030504040204" pitchFamily="34" charset="0"/>
                <a:hlinkClick r:id="rId2"/>
              </a:rPr>
              <a:t>meb</a:t>
            </a:r>
            <a:r>
              <a:rPr lang="tr-TR" altLang="tr-TR" sz="1400" b="1" dirty="0">
                <a:solidFill>
                  <a:schemeClr val="tx1"/>
                </a:solidFill>
                <a:latin typeface="Verdana" panose="020B0604030504040204" pitchFamily="34" charset="0"/>
                <a:ea typeface="Verdana" panose="020B0604030504040204" pitchFamily="34" charset="0"/>
                <a:cs typeface="Verdana" panose="020B0604030504040204" pitchFamily="34" charset="0"/>
                <a:hlinkClick r:id="rId2"/>
              </a:rPr>
              <a:t>.gov.tr</a:t>
            </a:r>
            <a:r>
              <a:rPr lang="tr-TR" altLang="tr-TR" sz="1400" b="1" dirty="0">
                <a:solidFill>
                  <a:schemeClr val="tx1"/>
                </a:solidFill>
                <a:latin typeface="Verdana" panose="020B0604030504040204" pitchFamily="34" charset="0"/>
                <a:ea typeface="Verdana" panose="020B0604030504040204" pitchFamily="34" charset="0"/>
                <a:cs typeface="Verdana" panose="020B0604030504040204" pitchFamily="34" charset="0"/>
              </a:rPr>
              <a:t> adresinden yayımlanacaktır.</a:t>
            </a:r>
            <a:endParaRPr lang="tr-TR" sz="1400" b="1" dirty="0">
              <a:solidFill>
                <a:schemeClr val="tx1"/>
              </a:solidFill>
            </a:endParaRPr>
          </a:p>
        </p:txBody>
      </p:sp>
      <p:sp>
        <p:nvSpPr>
          <p:cNvPr id="12" name="Metin kutusu 16"/>
          <p:cNvSpPr txBox="1"/>
          <p:nvPr/>
        </p:nvSpPr>
        <p:spPr>
          <a:xfrm>
            <a:off x="1214414" y="285728"/>
            <a:ext cx="7455772" cy="1600438"/>
          </a:xfrm>
          <a:prstGeom prst="rect">
            <a:avLst/>
          </a:prstGeom>
          <a:solidFill>
            <a:schemeClr val="accent6">
              <a:lumMod val="20000"/>
              <a:lumOff val="80000"/>
            </a:schemeClr>
          </a:solidFill>
        </p:spPr>
        <p:style>
          <a:lnRef idx="3">
            <a:schemeClr val="lt1"/>
          </a:lnRef>
          <a:fillRef idx="1">
            <a:schemeClr val="accent6"/>
          </a:fillRef>
          <a:effectRef idx="1">
            <a:schemeClr val="accent6"/>
          </a:effectRef>
          <a:fontRef idx="minor">
            <a:schemeClr val="lt1"/>
          </a:fontRef>
        </p:style>
        <p:txBody>
          <a:bodyPr wrap="square">
            <a:spAutoFit/>
          </a:bodyPr>
          <a:lstStyle/>
          <a:p>
            <a:pPr algn="ctr">
              <a:defRPr/>
            </a:pPr>
            <a:r>
              <a:rPr lang="tr-TR" altLang="tr-TR" sz="1400" b="1" dirty="0">
                <a:solidFill>
                  <a:schemeClr val="tx1"/>
                </a:solidFill>
                <a:latin typeface="Verdana" panose="020B0604030504040204" pitchFamily="34" charset="0"/>
                <a:ea typeface="Verdana" panose="020B0604030504040204" pitchFamily="34" charset="0"/>
                <a:cs typeface="Verdana" panose="020B0604030504040204" pitchFamily="34" charset="0"/>
              </a:rPr>
              <a:t>9.11.2015 – 27.11.2015 tarihleri arasında 3. ve 4. sınıf düzeyinde aday gösterilen öğrencilerin sınav giriş ücretlerinin Ölçme ve Değerlendirme Hizmetleri Genel Müdürlüğü tarafından belirtilen banka hesabına yatırılması ve gözlem formlarının e-okul sisteminden doldurulması gerekmektedir. Öğretmenler yetenek alanlarına (resim, müzik, genel zihinsel yetenek) aday gösterdikleri her öğrenci için gözlem formunu dolduracaklardır.</a:t>
            </a:r>
          </a:p>
        </p:txBody>
      </p:sp>
      <p:sp>
        <p:nvSpPr>
          <p:cNvPr id="13" name="Metin kutusu 18"/>
          <p:cNvSpPr txBox="1"/>
          <p:nvPr/>
        </p:nvSpPr>
        <p:spPr>
          <a:xfrm>
            <a:off x="1214414" y="2071678"/>
            <a:ext cx="7561263" cy="738664"/>
          </a:xfrm>
          <a:prstGeom prst="rect">
            <a:avLst/>
          </a:prstGeom>
          <a:solidFill>
            <a:schemeClr val="accent6">
              <a:lumMod val="20000"/>
              <a:lumOff val="80000"/>
            </a:schemeClr>
          </a:solidFill>
        </p:spPr>
        <p:style>
          <a:lnRef idx="3">
            <a:schemeClr val="lt1"/>
          </a:lnRef>
          <a:fillRef idx="1">
            <a:schemeClr val="accent6"/>
          </a:fillRef>
          <a:effectRef idx="1">
            <a:schemeClr val="accent6"/>
          </a:effectRef>
          <a:fontRef idx="minor">
            <a:schemeClr val="lt1"/>
          </a:fontRef>
        </p:style>
        <p:txBody>
          <a:bodyPr>
            <a:spAutoFit/>
          </a:bodyPr>
          <a:lstStyle/>
          <a:p>
            <a:pPr algn="ctr">
              <a:defRPr/>
            </a:pPr>
            <a:r>
              <a:rPr lang="tr-TR" sz="1400" b="1" dirty="0">
                <a:solidFill>
                  <a:schemeClr val="tx1"/>
                </a:solidFill>
                <a:latin typeface="Verdana" panose="020B0604030504040204" pitchFamily="34" charset="0"/>
                <a:ea typeface="Verdana" panose="020B0604030504040204" pitchFamily="34" charset="0"/>
                <a:cs typeface="Verdana" panose="020B0604030504040204" pitchFamily="34" charset="0"/>
              </a:rPr>
              <a:t>06.01.2015 tarihinde 3.ve 4. sınıf düzeyinde aday gösterilen ve gözlem formu doldurulan öğrencilerin listeleri </a:t>
            </a:r>
            <a:r>
              <a:rPr lang="tr-TR" sz="1400" b="1" dirty="0">
                <a:solidFill>
                  <a:schemeClr val="tx1"/>
                </a:solidFill>
                <a:latin typeface="Verdana" panose="020B0604030504040204" pitchFamily="34" charset="0"/>
                <a:ea typeface="Verdana" panose="020B0604030504040204" pitchFamily="34" charset="0"/>
                <a:cs typeface="Verdana" panose="020B0604030504040204" pitchFamily="34" charset="0"/>
                <a:hlinkClick r:id="rId2"/>
              </a:rPr>
              <a:t>www.</a:t>
            </a:r>
            <a:r>
              <a:rPr lang="tr-TR" sz="1400" b="1" dirty="0" err="1">
                <a:solidFill>
                  <a:schemeClr val="tx1"/>
                </a:solidFill>
                <a:latin typeface="Verdana" panose="020B0604030504040204" pitchFamily="34" charset="0"/>
                <a:ea typeface="Verdana" panose="020B0604030504040204" pitchFamily="34" charset="0"/>
                <a:cs typeface="Verdana" panose="020B0604030504040204" pitchFamily="34" charset="0"/>
                <a:hlinkClick r:id="rId2"/>
              </a:rPr>
              <a:t>meb</a:t>
            </a:r>
            <a:r>
              <a:rPr lang="tr-TR" sz="1400" b="1" dirty="0">
                <a:solidFill>
                  <a:schemeClr val="tx1"/>
                </a:solidFill>
                <a:latin typeface="Verdana" panose="020B0604030504040204" pitchFamily="34" charset="0"/>
                <a:ea typeface="Verdana" panose="020B0604030504040204" pitchFamily="34" charset="0"/>
                <a:cs typeface="Verdana" panose="020B0604030504040204" pitchFamily="34" charset="0"/>
                <a:hlinkClick r:id="rId2"/>
              </a:rPr>
              <a:t>.gov.tr</a:t>
            </a:r>
            <a:r>
              <a:rPr lang="tr-TR" sz="1400" b="1" dirty="0">
                <a:solidFill>
                  <a:schemeClr val="tx1"/>
                </a:solidFill>
                <a:latin typeface="Verdana" panose="020B0604030504040204" pitchFamily="34" charset="0"/>
                <a:ea typeface="Verdana" panose="020B0604030504040204" pitchFamily="34" charset="0"/>
                <a:cs typeface="Verdana" panose="020B0604030504040204" pitchFamily="34" charset="0"/>
              </a:rPr>
              <a:t> internet adresinden yayınlanacaktır.</a:t>
            </a:r>
          </a:p>
        </p:txBody>
      </p:sp>
      <p:sp>
        <p:nvSpPr>
          <p:cNvPr id="14" name="Dikdörtgen 24"/>
          <p:cNvSpPr/>
          <p:nvPr/>
        </p:nvSpPr>
        <p:spPr>
          <a:xfrm>
            <a:off x="0" y="2000240"/>
            <a:ext cx="1296143" cy="923330"/>
          </a:xfrm>
          <a:prstGeom prst="rect">
            <a:avLst/>
          </a:prstGeom>
        </p:spPr>
        <p:txBody>
          <a:bodyPr wrap="square">
            <a:spAutoFit/>
          </a:bodyPr>
          <a:lstStyle/>
          <a:p>
            <a:pPr algn="ctr">
              <a:defRPr/>
            </a:pPr>
            <a:r>
              <a:rPr lang="tr-TR" sz="54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Verdana" panose="020B0604030504040204" pitchFamily="34" charset="0"/>
                <a:ea typeface="Verdana" panose="020B0604030504040204" pitchFamily="34" charset="0"/>
                <a:cs typeface="Verdana" panose="020B0604030504040204" pitchFamily="34" charset="0"/>
              </a:rPr>
              <a:t>14</a:t>
            </a:r>
          </a:p>
        </p:txBody>
      </p:sp>
      <p:sp>
        <p:nvSpPr>
          <p:cNvPr id="15" name="Dikdörtgen 26"/>
          <p:cNvSpPr/>
          <p:nvPr/>
        </p:nvSpPr>
        <p:spPr>
          <a:xfrm>
            <a:off x="0" y="642918"/>
            <a:ext cx="1229083" cy="923330"/>
          </a:xfrm>
          <a:prstGeom prst="rect">
            <a:avLst/>
          </a:prstGeom>
        </p:spPr>
        <p:txBody>
          <a:bodyPr wrap="square">
            <a:spAutoFit/>
          </a:bodyPr>
          <a:lstStyle/>
          <a:p>
            <a:pPr algn="ctr">
              <a:defRPr/>
            </a:pPr>
            <a:r>
              <a:rPr lang="tr-TR" sz="54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Verdana" panose="020B0604030504040204" pitchFamily="34" charset="0"/>
                <a:ea typeface="Verdana" panose="020B0604030504040204" pitchFamily="34" charset="0"/>
                <a:cs typeface="Verdana" panose="020B0604030504040204" pitchFamily="34" charset="0"/>
              </a:rPr>
              <a:t>13</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77500" lnSpcReduction="20000"/>
          </a:bodyPr>
          <a:lstStyle/>
          <a:p>
            <a:r>
              <a:rPr lang="tr-TR" dirty="0"/>
              <a:t>Adı Soyadı : ....................... Yaşı : ............... Gözlem Dönemi :..................... </a:t>
            </a:r>
          </a:p>
          <a:p>
            <a:r>
              <a:rPr lang="tr-TR" dirty="0"/>
              <a:t>Okul Adı : ............................................................ </a:t>
            </a:r>
          </a:p>
          <a:p>
            <a:r>
              <a:rPr lang="tr-TR" dirty="0"/>
              <a:t>Öğretmen : ............................................................ Sınıfı : ....................................... </a:t>
            </a:r>
          </a:p>
          <a:p>
            <a:r>
              <a:rPr lang="tr-TR" dirty="0"/>
              <a:t>AÇIKLAMA : Lütfen öğrencileri aşağıda sıralanan davranışlara göre derecelendiriniz. </a:t>
            </a:r>
          </a:p>
          <a:p>
            <a:r>
              <a:rPr lang="tr-TR" dirty="0"/>
              <a:t>Gözlemlediğiniz davranışların düzeyi ya da derecesini gösteren harfin altındaki kutucuğun içerisine ( X) işareti koyunuz. </a:t>
            </a:r>
          </a:p>
          <a:p>
            <a:r>
              <a:rPr lang="tr-TR" dirty="0"/>
              <a:t>A Söz konusu davranış, pek çok etkinlikte sürekli olarak görülür. </a:t>
            </a:r>
          </a:p>
          <a:p>
            <a:r>
              <a:rPr lang="tr-TR" dirty="0"/>
              <a:t>B Söz konusu davranış, pek çok etkinlikte sıklıkla görülür. </a:t>
            </a:r>
          </a:p>
          <a:p>
            <a:r>
              <a:rPr lang="tr-TR" dirty="0"/>
              <a:t>C Söz konusu davranış, bazı etkinliklerde ara sıra görülür. </a:t>
            </a:r>
          </a:p>
          <a:p>
            <a:r>
              <a:rPr lang="tr-TR" dirty="0"/>
              <a:t>D Söz konusu davranış, hiç görülmez. </a:t>
            </a:r>
          </a:p>
        </p:txBody>
      </p:sp>
      <p:sp>
        <p:nvSpPr>
          <p:cNvPr id="3" name="2 Altbilgi Yer Tutucusu"/>
          <p:cNvSpPr>
            <a:spLocks noGrp="1"/>
          </p:cNvSpPr>
          <p:nvPr>
            <p:ph type="ftr" sz="quarter" idx="11"/>
          </p:nvPr>
        </p:nvSpPr>
        <p:spPr/>
        <p:txBody>
          <a:bodyPr/>
          <a:lstStyle/>
          <a:p>
            <a:r>
              <a:rPr lang="tr-TR"/>
              <a:t>Özel Yeteneklerin Geliştirilmesi Daire Başkanlığı</a:t>
            </a:r>
          </a:p>
        </p:txBody>
      </p:sp>
      <p:sp>
        <p:nvSpPr>
          <p:cNvPr id="4" name="3 Slayt Numarası Yer Tutucusu"/>
          <p:cNvSpPr>
            <a:spLocks noGrp="1"/>
          </p:cNvSpPr>
          <p:nvPr>
            <p:ph type="sldNum" sz="quarter" idx="12"/>
          </p:nvPr>
        </p:nvSpPr>
        <p:spPr/>
        <p:txBody>
          <a:bodyPr/>
          <a:lstStyle/>
          <a:p>
            <a:pPr>
              <a:defRPr/>
            </a:pPr>
            <a:fld id="{ADD943AC-D8E1-497C-AC23-F41D5B2683CD}" type="slidenum">
              <a:rPr lang="en-US" smtClean="0"/>
              <a:pPr>
                <a:defRPr/>
              </a:pPr>
              <a:t>25</a:t>
            </a:fld>
            <a:endParaRPr lang="en-US"/>
          </a:p>
        </p:txBody>
      </p:sp>
      <p:sp>
        <p:nvSpPr>
          <p:cNvPr id="5" name="4 Başlık"/>
          <p:cNvSpPr>
            <a:spLocks noGrp="1"/>
          </p:cNvSpPr>
          <p:nvPr>
            <p:ph type="title"/>
          </p:nvPr>
        </p:nvSpPr>
        <p:spPr>
          <a:xfrm>
            <a:off x="457200" y="142852"/>
            <a:ext cx="8229600" cy="1274786"/>
          </a:xfrm>
        </p:spPr>
        <p:txBody>
          <a:bodyPr>
            <a:normAutofit fontScale="90000"/>
          </a:bodyPr>
          <a:lstStyle/>
          <a:p>
            <a:br>
              <a:rPr lang="tr-TR" sz="2700" dirty="0"/>
            </a:br>
            <a:r>
              <a:rPr lang="tr-TR" sz="2700" dirty="0"/>
              <a:t>İLKÖĞRETİM VE ORTAÖĞRETİM ÇAĞI ÖĞRENCİLERİ</a:t>
            </a:r>
            <a:br>
              <a:rPr lang="tr-TR" sz="2700" dirty="0"/>
            </a:br>
            <a:r>
              <a:rPr lang="tr-TR" sz="2700" dirty="0"/>
              <a:t>GÖZLEM FORMU </a:t>
            </a:r>
            <a:br>
              <a:rPr lang="tr-TR" dirty="0"/>
            </a:b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İçerik Yer Tutucusu"/>
          <p:cNvGraphicFramePr>
            <a:graphicFrameLocks noGrp="1"/>
          </p:cNvGraphicFramePr>
          <p:nvPr>
            <p:ph idx="1"/>
          </p:nvPr>
        </p:nvGraphicFramePr>
        <p:xfrm>
          <a:off x="357158" y="214290"/>
          <a:ext cx="8472516" cy="6168416"/>
        </p:xfrm>
        <a:graphic>
          <a:graphicData uri="http://schemas.openxmlformats.org/drawingml/2006/table">
            <a:tbl>
              <a:tblPr firstRow="1" bandRow="1">
                <a:tableStyleId>{5C22544A-7EE6-4342-B048-85BDC9FD1C3A}</a:tableStyleId>
              </a:tblPr>
              <a:tblGrid>
                <a:gridCol w="828652">
                  <a:extLst>
                    <a:ext uri="{9D8B030D-6E8A-4147-A177-3AD203B41FA5}">
                      <a16:colId xmlns:a16="http://schemas.microsoft.com/office/drawing/2014/main" val="20000"/>
                    </a:ext>
                  </a:extLst>
                </a:gridCol>
                <a:gridCol w="5815082">
                  <a:extLst>
                    <a:ext uri="{9D8B030D-6E8A-4147-A177-3AD203B41FA5}">
                      <a16:colId xmlns:a16="http://schemas.microsoft.com/office/drawing/2014/main" val="20001"/>
                    </a:ext>
                  </a:extLst>
                </a:gridCol>
                <a:gridCol w="477496">
                  <a:extLst>
                    <a:ext uri="{9D8B030D-6E8A-4147-A177-3AD203B41FA5}">
                      <a16:colId xmlns:a16="http://schemas.microsoft.com/office/drawing/2014/main" val="20002"/>
                    </a:ext>
                  </a:extLst>
                </a:gridCol>
                <a:gridCol w="451198">
                  <a:extLst>
                    <a:ext uri="{9D8B030D-6E8A-4147-A177-3AD203B41FA5}">
                      <a16:colId xmlns:a16="http://schemas.microsoft.com/office/drawing/2014/main" val="20003"/>
                    </a:ext>
                  </a:extLst>
                </a:gridCol>
                <a:gridCol w="428628">
                  <a:extLst>
                    <a:ext uri="{9D8B030D-6E8A-4147-A177-3AD203B41FA5}">
                      <a16:colId xmlns:a16="http://schemas.microsoft.com/office/drawing/2014/main" val="20004"/>
                    </a:ext>
                  </a:extLst>
                </a:gridCol>
                <a:gridCol w="471460">
                  <a:extLst>
                    <a:ext uri="{9D8B030D-6E8A-4147-A177-3AD203B41FA5}">
                      <a16:colId xmlns:a16="http://schemas.microsoft.com/office/drawing/2014/main" val="20005"/>
                    </a:ext>
                  </a:extLst>
                </a:gridCol>
              </a:tblGrid>
              <a:tr h="557214">
                <a:tc>
                  <a:txBody>
                    <a:bodyPr/>
                    <a:lstStyle/>
                    <a:p>
                      <a:r>
                        <a:rPr lang="tr-TR" dirty="0"/>
                        <a:t>S.N.</a:t>
                      </a:r>
                    </a:p>
                  </a:txBody>
                  <a:tcPr/>
                </a:tc>
                <a:tc>
                  <a:txBody>
                    <a:bodyPr/>
                    <a:lstStyle/>
                    <a:p>
                      <a:endParaRPr lang="tr-TR" dirty="0"/>
                    </a:p>
                  </a:txBody>
                  <a:tcPr/>
                </a:tc>
                <a:tc>
                  <a:txBody>
                    <a:bodyPr/>
                    <a:lstStyle/>
                    <a:p>
                      <a:r>
                        <a:rPr lang="tr-TR" dirty="0"/>
                        <a:t>A</a:t>
                      </a:r>
                    </a:p>
                  </a:txBody>
                  <a:tcPr/>
                </a:tc>
                <a:tc>
                  <a:txBody>
                    <a:bodyPr/>
                    <a:lstStyle/>
                    <a:p>
                      <a:r>
                        <a:rPr lang="tr-TR" dirty="0"/>
                        <a:t>B</a:t>
                      </a:r>
                    </a:p>
                  </a:txBody>
                  <a:tcPr/>
                </a:tc>
                <a:tc>
                  <a:txBody>
                    <a:bodyPr/>
                    <a:lstStyle/>
                    <a:p>
                      <a:r>
                        <a:rPr lang="tr-TR" dirty="0"/>
                        <a:t>C</a:t>
                      </a:r>
                    </a:p>
                  </a:txBody>
                  <a:tcPr/>
                </a:tc>
                <a:tc>
                  <a:txBody>
                    <a:bodyPr/>
                    <a:lstStyle/>
                    <a:p>
                      <a:r>
                        <a:rPr lang="tr-TR" dirty="0"/>
                        <a:t>D</a:t>
                      </a:r>
                    </a:p>
                  </a:txBody>
                  <a:tcPr/>
                </a:tc>
                <a:extLst>
                  <a:ext uri="{0D108BD9-81ED-4DB2-BD59-A6C34878D82A}">
                    <a16:rowId xmlns:a16="http://schemas.microsoft.com/office/drawing/2014/main" val="10000"/>
                  </a:ext>
                </a:extLst>
              </a:tr>
              <a:tr h="371457">
                <a:tc>
                  <a:txBody>
                    <a:bodyPr/>
                    <a:lstStyle/>
                    <a:p>
                      <a:r>
                        <a:rPr kumimoji="0" lang="tr-TR" sz="1400" kern="1200" baseline="0" dirty="0">
                          <a:solidFill>
                            <a:schemeClr val="dk1"/>
                          </a:solidFill>
                          <a:latin typeface="+mn-lt"/>
                          <a:ea typeface="+mn-ea"/>
                          <a:cs typeface="+mn-cs"/>
                        </a:rPr>
                        <a:t>1	</a:t>
                      </a:r>
                    </a:p>
                  </a:txBody>
                  <a:tcPr/>
                </a:tc>
                <a:tc>
                  <a:txBody>
                    <a:bodyPr/>
                    <a:lstStyle/>
                    <a:p>
                      <a:r>
                        <a:rPr kumimoji="0" lang="tr-TR" sz="1600" kern="1200" baseline="0" dirty="0">
                          <a:solidFill>
                            <a:schemeClr val="dk1"/>
                          </a:solidFill>
                          <a:latin typeface="+mn-lt"/>
                          <a:ea typeface="+mn-ea"/>
                          <a:cs typeface="+mn-cs"/>
                        </a:rPr>
                        <a:t>Bilgilerini gündelik yaşamında kullanır. </a:t>
                      </a:r>
                      <a:endParaRPr lang="tr-TR" sz="1600" dirty="0"/>
                    </a:p>
                  </a:txBody>
                  <a:tcPr/>
                </a:tc>
                <a:tc>
                  <a:txBody>
                    <a:bodyPr/>
                    <a:lstStyle/>
                    <a:p>
                      <a:endParaRPr lang="tr-TR"/>
                    </a:p>
                  </a:txBody>
                  <a:tcPr/>
                </a:tc>
                <a:tc>
                  <a:txBody>
                    <a:bodyPr/>
                    <a:lstStyle/>
                    <a:p>
                      <a:endParaRPr lang="tr-TR" dirty="0"/>
                    </a:p>
                  </a:txBody>
                  <a:tcPr/>
                </a:tc>
                <a:tc>
                  <a:txBody>
                    <a:bodyPr/>
                    <a:lstStyle/>
                    <a:p>
                      <a:endParaRPr lang="tr-TR"/>
                    </a:p>
                  </a:txBody>
                  <a:tcPr/>
                </a:tc>
                <a:tc>
                  <a:txBody>
                    <a:bodyPr/>
                    <a:lstStyle/>
                    <a:p>
                      <a:endParaRPr lang="tr-TR"/>
                    </a:p>
                  </a:txBody>
                  <a:tcPr/>
                </a:tc>
                <a:extLst>
                  <a:ext uri="{0D108BD9-81ED-4DB2-BD59-A6C34878D82A}">
                    <a16:rowId xmlns:a16="http://schemas.microsoft.com/office/drawing/2014/main" val="10001"/>
                  </a:ext>
                </a:extLst>
              </a:tr>
              <a:tr h="639115">
                <a:tc>
                  <a:txBody>
                    <a:bodyPr/>
                    <a:lstStyle/>
                    <a:p>
                      <a:r>
                        <a:rPr lang="tr-TR" sz="1400" dirty="0"/>
                        <a:t>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600" kern="1200" baseline="0" dirty="0">
                          <a:solidFill>
                            <a:schemeClr val="dk1"/>
                          </a:solidFill>
                          <a:latin typeface="+mn-lt"/>
                          <a:ea typeface="+mn-ea"/>
                          <a:cs typeface="+mn-cs"/>
                        </a:rPr>
                        <a:t>Duyduğunu, okuduğunu ve gördüğünü kolaylıkla hatırlar. 	</a:t>
                      </a:r>
                    </a:p>
                  </a:txBody>
                  <a:tcPr/>
                </a:tc>
                <a:tc>
                  <a:txBody>
                    <a:bodyPr/>
                    <a:lstStyle/>
                    <a:p>
                      <a:endParaRPr lang="tr-TR" dirty="0"/>
                    </a:p>
                  </a:txBody>
                  <a:tcPr/>
                </a:tc>
                <a:tc>
                  <a:txBody>
                    <a:bodyPr/>
                    <a:lstStyle/>
                    <a:p>
                      <a:endParaRPr lang="tr-TR"/>
                    </a:p>
                  </a:txBody>
                  <a:tcPr/>
                </a:tc>
                <a:tc>
                  <a:txBody>
                    <a:bodyPr/>
                    <a:lstStyle/>
                    <a:p>
                      <a:endParaRPr lang="tr-TR"/>
                    </a:p>
                  </a:txBody>
                  <a:tcPr/>
                </a:tc>
                <a:tc>
                  <a:txBody>
                    <a:bodyPr/>
                    <a:lstStyle/>
                    <a:p>
                      <a:endParaRPr lang="tr-TR"/>
                    </a:p>
                  </a:txBody>
                  <a:tcPr/>
                </a:tc>
                <a:extLst>
                  <a:ext uri="{0D108BD9-81ED-4DB2-BD59-A6C34878D82A}">
                    <a16:rowId xmlns:a16="http://schemas.microsoft.com/office/drawing/2014/main" val="10002"/>
                  </a:ext>
                </a:extLst>
              </a:tr>
              <a:tr h="557214">
                <a:tc>
                  <a:txBody>
                    <a:bodyPr/>
                    <a:lstStyle/>
                    <a:p>
                      <a:r>
                        <a:rPr lang="tr-TR" sz="1400" dirty="0"/>
                        <a:t>3</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600" kern="1200" baseline="0" dirty="0">
                          <a:solidFill>
                            <a:schemeClr val="dk1"/>
                          </a:solidFill>
                          <a:latin typeface="+mn-lt"/>
                          <a:ea typeface="+mn-ea"/>
                          <a:cs typeface="+mn-cs"/>
                        </a:rPr>
                        <a:t>Yaşıtlarına nazaran birçok konuda bilgi sahibidir. 	</a:t>
                      </a: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extLst>
                  <a:ext uri="{0D108BD9-81ED-4DB2-BD59-A6C34878D82A}">
                    <a16:rowId xmlns:a16="http://schemas.microsoft.com/office/drawing/2014/main" val="10003"/>
                  </a:ext>
                </a:extLst>
              </a:tr>
              <a:tr h="557214">
                <a:tc>
                  <a:txBody>
                    <a:bodyPr/>
                    <a:lstStyle/>
                    <a:p>
                      <a:r>
                        <a:rPr lang="tr-TR" sz="1400" dirty="0"/>
                        <a:t>4</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600" kern="1200" baseline="0" dirty="0">
                          <a:solidFill>
                            <a:schemeClr val="dk1"/>
                          </a:solidFill>
                          <a:latin typeface="+mn-lt"/>
                          <a:ea typeface="+mn-ea"/>
                          <a:cs typeface="+mn-cs"/>
                        </a:rPr>
                        <a:t>Sınıf düzeyinin üstündeki kitapları okur. 	</a:t>
                      </a: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extLst>
                  <a:ext uri="{0D108BD9-81ED-4DB2-BD59-A6C34878D82A}">
                    <a16:rowId xmlns:a16="http://schemas.microsoft.com/office/drawing/2014/main" val="10004"/>
                  </a:ext>
                </a:extLst>
              </a:tr>
              <a:tr h="435325">
                <a:tc>
                  <a:txBody>
                    <a:bodyPr/>
                    <a:lstStyle/>
                    <a:p>
                      <a:r>
                        <a:rPr lang="tr-TR" sz="1400" dirty="0"/>
                        <a:t>5</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600" kern="1200" baseline="0" dirty="0">
                          <a:solidFill>
                            <a:schemeClr val="dk1"/>
                          </a:solidFill>
                          <a:latin typeface="+mn-lt"/>
                          <a:ea typeface="+mn-ea"/>
                          <a:cs typeface="+mn-cs"/>
                        </a:rPr>
                        <a:t>Derinlemesine bilgi sahibi olmak için soru sorar. 	</a:t>
                      </a: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extLst>
                  <a:ext uri="{0D108BD9-81ED-4DB2-BD59-A6C34878D82A}">
                    <a16:rowId xmlns:a16="http://schemas.microsoft.com/office/drawing/2014/main" val="10005"/>
                  </a:ext>
                </a:extLst>
              </a:tr>
              <a:tr h="557214">
                <a:tc>
                  <a:txBody>
                    <a:bodyPr/>
                    <a:lstStyle/>
                    <a:p>
                      <a:r>
                        <a:rPr lang="tr-TR" sz="1400" dirty="0"/>
                        <a:t>6</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600" kern="1200" baseline="0" dirty="0">
                          <a:solidFill>
                            <a:schemeClr val="dk1"/>
                          </a:solidFill>
                          <a:latin typeface="+mn-lt"/>
                          <a:ea typeface="+mn-ea"/>
                          <a:cs typeface="+mn-cs"/>
                        </a:rPr>
                        <a:t>Konu ve olayların önemli kısımlarını ayırt eder ve problemleri fark eder. 	</a:t>
                      </a: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extLst>
                  <a:ext uri="{0D108BD9-81ED-4DB2-BD59-A6C34878D82A}">
                    <a16:rowId xmlns:a16="http://schemas.microsoft.com/office/drawing/2014/main" val="10006"/>
                  </a:ext>
                </a:extLst>
              </a:tr>
              <a:tr h="557214">
                <a:tc>
                  <a:txBody>
                    <a:bodyPr/>
                    <a:lstStyle/>
                    <a:p>
                      <a:r>
                        <a:rPr lang="tr-TR" sz="1400" dirty="0"/>
                        <a:t>7</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600" kern="1200" baseline="0" dirty="0">
                          <a:solidFill>
                            <a:schemeClr val="dk1"/>
                          </a:solidFill>
                          <a:latin typeface="+mn-lt"/>
                          <a:ea typeface="+mn-ea"/>
                          <a:cs typeface="+mn-cs"/>
                        </a:rPr>
                        <a:t>Olaylar, durumlar ve bilgiler arasında yaşıtlarının fark edemeyeceği düzeyde ilişkileri algılar. 	</a:t>
                      </a: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dirty="0"/>
                    </a:p>
                  </a:txBody>
                  <a:tcPr/>
                </a:tc>
                <a:extLst>
                  <a:ext uri="{0D108BD9-81ED-4DB2-BD59-A6C34878D82A}">
                    <a16:rowId xmlns:a16="http://schemas.microsoft.com/office/drawing/2014/main" val="10007"/>
                  </a:ext>
                </a:extLst>
              </a:tr>
              <a:tr h="557214">
                <a:tc>
                  <a:txBody>
                    <a:bodyPr/>
                    <a:lstStyle/>
                    <a:p>
                      <a:r>
                        <a:rPr lang="tr-TR" sz="1400" dirty="0"/>
                        <a:t>8</a:t>
                      </a:r>
                    </a:p>
                  </a:txBody>
                  <a:tcPr/>
                </a:tc>
                <a:tc>
                  <a:txBody>
                    <a:bodyPr/>
                    <a:lstStyle/>
                    <a:p>
                      <a:r>
                        <a:rPr kumimoji="0" lang="tr-TR" sz="1600" kern="1200" baseline="0" dirty="0">
                          <a:solidFill>
                            <a:schemeClr val="dk1"/>
                          </a:solidFill>
                          <a:latin typeface="+mn-lt"/>
                          <a:ea typeface="+mn-ea"/>
                          <a:cs typeface="+mn-cs"/>
                        </a:rPr>
                        <a:t>Olayların nedenlerini, kanıtlarını ve sonuçlarını öğrenmek için çaba sarf eder.</a:t>
                      </a:r>
                      <a:endParaRPr lang="tr-TR" sz="1600" dirty="0"/>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extLst>
                  <a:ext uri="{0D108BD9-81ED-4DB2-BD59-A6C34878D82A}">
                    <a16:rowId xmlns:a16="http://schemas.microsoft.com/office/drawing/2014/main" val="10008"/>
                  </a:ext>
                </a:extLst>
              </a:tr>
              <a:tr h="557214">
                <a:tc>
                  <a:txBody>
                    <a:bodyPr/>
                    <a:lstStyle/>
                    <a:p>
                      <a:r>
                        <a:rPr lang="tr-TR" sz="1400" dirty="0"/>
                        <a:t>9</a:t>
                      </a:r>
                    </a:p>
                  </a:txBody>
                  <a:tcPr/>
                </a:tc>
                <a:tc>
                  <a:txBody>
                    <a:bodyPr/>
                    <a:lstStyle/>
                    <a:p>
                      <a:r>
                        <a:rPr kumimoji="0" lang="tr-TR" sz="1600" kern="1200" baseline="0" dirty="0">
                          <a:solidFill>
                            <a:schemeClr val="dk1"/>
                          </a:solidFill>
                          <a:latin typeface="+mn-lt"/>
                          <a:ea typeface="+mn-ea"/>
                          <a:cs typeface="+mn-cs"/>
                        </a:rPr>
                        <a:t>Anlatılan konuları çabuk kavrar. </a:t>
                      </a:r>
                      <a:endParaRPr lang="tr-TR" sz="1600" dirty="0"/>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extLst>
                  <a:ext uri="{0D108BD9-81ED-4DB2-BD59-A6C34878D82A}">
                    <a16:rowId xmlns:a16="http://schemas.microsoft.com/office/drawing/2014/main" val="10009"/>
                  </a:ext>
                </a:extLst>
              </a:tr>
              <a:tr h="557214">
                <a:tc>
                  <a:txBody>
                    <a:bodyPr/>
                    <a:lstStyle/>
                    <a:p>
                      <a:r>
                        <a:rPr lang="tr-TR" sz="1400" dirty="0"/>
                        <a:t>10</a:t>
                      </a:r>
                    </a:p>
                  </a:txBody>
                  <a:tcPr/>
                </a:tc>
                <a:tc>
                  <a:txBody>
                    <a:bodyPr/>
                    <a:lstStyle/>
                    <a:p>
                      <a:r>
                        <a:rPr kumimoji="0" lang="tr-TR" sz="1600" kern="1200" baseline="0" dirty="0">
                          <a:solidFill>
                            <a:schemeClr val="dk1"/>
                          </a:solidFill>
                          <a:latin typeface="+mn-lt"/>
                          <a:ea typeface="+mn-ea"/>
                          <a:cs typeface="+mn-cs"/>
                        </a:rPr>
                        <a:t>Farklı zamanda ve farklı yerlerde kazandığı bilgileri yorumlayarak ilginç sonuçlar çıkartır. </a:t>
                      </a:r>
                      <a:r>
                        <a:rPr kumimoji="0" lang="tr-TR" sz="1800" kern="1200" baseline="0" dirty="0">
                          <a:solidFill>
                            <a:schemeClr val="dk1"/>
                          </a:solidFill>
                          <a:latin typeface="+mn-lt"/>
                          <a:ea typeface="+mn-ea"/>
                          <a:cs typeface="+mn-cs"/>
                        </a:rPr>
                        <a:t>	</a:t>
                      </a: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dirty="0"/>
                    </a:p>
                  </a:txBody>
                  <a:tcPr/>
                </a:tc>
                <a:extLst>
                  <a:ext uri="{0D108BD9-81ED-4DB2-BD59-A6C34878D82A}">
                    <a16:rowId xmlns:a16="http://schemas.microsoft.com/office/drawing/2014/main" val="10010"/>
                  </a:ext>
                </a:extLst>
              </a:tr>
            </a:tbl>
          </a:graphicData>
        </a:graphic>
      </p:graphicFrame>
      <p:sp>
        <p:nvSpPr>
          <p:cNvPr id="3" name="2 Altbilgi Yer Tutucusu"/>
          <p:cNvSpPr>
            <a:spLocks noGrp="1"/>
          </p:cNvSpPr>
          <p:nvPr>
            <p:ph type="ftr" sz="quarter" idx="11"/>
          </p:nvPr>
        </p:nvSpPr>
        <p:spPr/>
        <p:txBody>
          <a:bodyPr/>
          <a:lstStyle/>
          <a:p>
            <a:r>
              <a:rPr lang="tr-TR" dirty="0"/>
              <a:t>Özel Yeteneklerin Geliştirilmesi Daire Başkanlığı</a:t>
            </a:r>
          </a:p>
        </p:txBody>
      </p:sp>
      <p:sp>
        <p:nvSpPr>
          <p:cNvPr id="4" name="3 Slayt Numarası Yer Tutucusu"/>
          <p:cNvSpPr>
            <a:spLocks noGrp="1"/>
          </p:cNvSpPr>
          <p:nvPr>
            <p:ph type="sldNum" sz="quarter" idx="12"/>
          </p:nvPr>
        </p:nvSpPr>
        <p:spPr/>
        <p:txBody>
          <a:bodyPr/>
          <a:lstStyle/>
          <a:p>
            <a:pPr>
              <a:defRPr/>
            </a:pPr>
            <a:fld id="{ADD943AC-D8E1-497C-AC23-F41D5B2683CD}" type="slidenum">
              <a:rPr lang="en-US" smtClean="0"/>
              <a:pPr>
                <a:defRPr/>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İçerik Yer Tutucusu"/>
          <p:cNvGraphicFramePr>
            <a:graphicFrameLocks noGrp="1"/>
          </p:cNvGraphicFramePr>
          <p:nvPr>
            <p:ph idx="1"/>
          </p:nvPr>
        </p:nvGraphicFramePr>
        <p:xfrm>
          <a:off x="357158" y="214290"/>
          <a:ext cx="8472516" cy="6072218"/>
        </p:xfrm>
        <a:graphic>
          <a:graphicData uri="http://schemas.openxmlformats.org/drawingml/2006/table">
            <a:tbl>
              <a:tblPr firstRow="1" bandRow="1">
                <a:tableStyleId>{5C22544A-7EE6-4342-B048-85BDC9FD1C3A}</a:tableStyleId>
              </a:tblPr>
              <a:tblGrid>
                <a:gridCol w="828652">
                  <a:extLst>
                    <a:ext uri="{9D8B030D-6E8A-4147-A177-3AD203B41FA5}">
                      <a16:colId xmlns:a16="http://schemas.microsoft.com/office/drawing/2014/main" val="20000"/>
                    </a:ext>
                  </a:extLst>
                </a:gridCol>
                <a:gridCol w="5815082">
                  <a:extLst>
                    <a:ext uri="{9D8B030D-6E8A-4147-A177-3AD203B41FA5}">
                      <a16:colId xmlns:a16="http://schemas.microsoft.com/office/drawing/2014/main" val="20001"/>
                    </a:ext>
                  </a:extLst>
                </a:gridCol>
                <a:gridCol w="477496">
                  <a:extLst>
                    <a:ext uri="{9D8B030D-6E8A-4147-A177-3AD203B41FA5}">
                      <a16:colId xmlns:a16="http://schemas.microsoft.com/office/drawing/2014/main" val="20002"/>
                    </a:ext>
                  </a:extLst>
                </a:gridCol>
                <a:gridCol w="451198">
                  <a:extLst>
                    <a:ext uri="{9D8B030D-6E8A-4147-A177-3AD203B41FA5}">
                      <a16:colId xmlns:a16="http://schemas.microsoft.com/office/drawing/2014/main" val="20003"/>
                    </a:ext>
                  </a:extLst>
                </a:gridCol>
                <a:gridCol w="428628">
                  <a:extLst>
                    <a:ext uri="{9D8B030D-6E8A-4147-A177-3AD203B41FA5}">
                      <a16:colId xmlns:a16="http://schemas.microsoft.com/office/drawing/2014/main" val="20004"/>
                    </a:ext>
                  </a:extLst>
                </a:gridCol>
                <a:gridCol w="471460">
                  <a:extLst>
                    <a:ext uri="{9D8B030D-6E8A-4147-A177-3AD203B41FA5}">
                      <a16:colId xmlns:a16="http://schemas.microsoft.com/office/drawing/2014/main" val="20005"/>
                    </a:ext>
                  </a:extLst>
                </a:gridCol>
              </a:tblGrid>
              <a:tr h="557214">
                <a:tc>
                  <a:txBody>
                    <a:bodyPr/>
                    <a:lstStyle/>
                    <a:p>
                      <a:r>
                        <a:rPr lang="tr-TR" dirty="0"/>
                        <a:t>S.N.</a:t>
                      </a:r>
                    </a:p>
                  </a:txBody>
                  <a:tcPr/>
                </a:tc>
                <a:tc>
                  <a:txBody>
                    <a:bodyPr/>
                    <a:lstStyle/>
                    <a:p>
                      <a:endParaRPr lang="tr-TR" sz="1600" dirty="0"/>
                    </a:p>
                  </a:txBody>
                  <a:tcPr/>
                </a:tc>
                <a:tc>
                  <a:txBody>
                    <a:bodyPr/>
                    <a:lstStyle/>
                    <a:p>
                      <a:r>
                        <a:rPr lang="tr-TR" dirty="0"/>
                        <a:t>A</a:t>
                      </a:r>
                    </a:p>
                  </a:txBody>
                  <a:tcPr/>
                </a:tc>
                <a:tc>
                  <a:txBody>
                    <a:bodyPr/>
                    <a:lstStyle/>
                    <a:p>
                      <a:r>
                        <a:rPr lang="tr-TR" dirty="0"/>
                        <a:t>B</a:t>
                      </a:r>
                    </a:p>
                  </a:txBody>
                  <a:tcPr/>
                </a:tc>
                <a:tc>
                  <a:txBody>
                    <a:bodyPr/>
                    <a:lstStyle/>
                    <a:p>
                      <a:r>
                        <a:rPr lang="tr-TR" dirty="0"/>
                        <a:t>C</a:t>
                      </a:r>
                    </a:p>
                  </a:txBody>
                  <a:tcPr/>
                </a:tc>
                <a:tc>
                  <a:txBody>
                    <a:bodyPr/>
                    <a:lstStyle/>
                    <a:p>
                      <a:r>
                        <a:rPr lang="tr-TR" dirty="0"/>
                        <a:t>D</a:t>
                      </a:r>
                    </a:p>
                  </a:txBody>
                  <a:tcPr/>
                </a:tc>
                <a:extLst>
                  <a:ext uri="{0D108BD9-81ED-4DB2-BD59-A6C34878D82A}">
                    <a16:rowId xmlns:a16="http://schemas.microsoft.com/office/drawing/2014/main" val="10000"/>
                  </a:ext>
                </a:extLst>
              </a:tr>
              <a:tr h="371457">
                <a:tc>
                  <a:txBody>
                    <a:bodyPr/>
                    <a:lstStyle/>
                    <a:p>
                      <a:r>
                        <a:rPr kumimoji="0" lang="tr-TR" sz="1400" kern="1200" baseline="0" dirty="0">
                          <a:solidFill>
                            <a:schemeClr val="dk1"/>
                          </a:solidFill>
                          <a:latin typeface="+mn-lt"/>
                          <a:ea typeface="+mn-ea"/>
                          <a:cs typeface="+mn-cs"/>
                        </a:rPr>
                        <a:t>11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600" kern="1200" baseline="0" dirty="0">
                          <a:solidFill>
                            <a:schemeClr val="dk1"/>
                          </a:solidFill>
                          <a:latin typeface="+mn-lt"/>
                          <a:ea typeface="+mn-ea"/>
                          <a:cs typeface="+mn-cs"/>
                        </a:rPr>
                        <a:t>Doğru sonucu bulmak için en iyi çözümü düşünür. 	</a:t>
                      </a:r>
                    </a:p>
                  </a:txBody>
                  <a:tcPr/>
                </a:tc>
                <a:tc>
                  <a:txBody>
                    <a:bodyPr/>
                    <a:lstStyle/>
                    <a:p>
                      <a:endParaRPr lang="tr-TR"/>
                    </a:p>
                  </a:txBody>
                  <a:tcPr/>
                </a:tc>
                <a:tc>
                  <a:txBody>
                    <a:bodyPr/>
                    <a:lstStyle/>
                    <a:p>
                      <a:endParaRPr lang="tr-TR" dirty="0"/>
                    </a:p>
                  </a:txBody>
                  <a:tcPr/>
                </a:tc>
                <a:tc>
                  <a:txBody>
                    <a:bodyPr/>
                    <a:lstStyle/>
                    <a:p>
                      <a:endParaRPr lang="tr-TR"/>
                    </a:p>
                  </a:txBody>
                  <a:tcPr/>
                </a:tc>
                <a:tc>
                  <a:txBody>
                    <a:bodyPr/>
                    <a:lstStyle/>
                    <a:p>
                      <a:endParaRPr lang="tr-TR"/>
                    </a:p>
                  </a:txBody>
                  <a:tcPr/>
                </a:tc>
                <a:extLst>
                  <a:ext uri="{0D108BD9-81ED-4DB2-BD59-A6C34878D82A}">
                    <a16:rowId xmlns:a16="http://schemas.microsoft.com/office/drawing/2014/main" val="10001"/>
                  </a:ext>
                </a:extLst>
              </a:tr>
              <a:tr h="639115">
                <a:tc>
                  <a:txBody>
                    <a:bodyPr/>
                    <a:lstStyle/>
                    <a:p>
                      <a:r>
                        <a:rPr lang="tr-TR" sz="1400" dirty="0"/>
                        <a:t>12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600" kern="1200" baseline="0" dirty="0">
                          <a:solidFill>
                            <a:schemeClr val="dk1"/>
                          </a:solidFill>
                          <a:latin typeface="+mn-lt"/>
                          <a:ea typeface="+mn-ea"/>
                          <a:cs typeface="+mn-cs"/>
                        </a:rPr>
                        <a:t>Karşılaştığı engeller ve sorunlar cesaretini kırmaz, aksine yeni denemelere yöneltir. 	</a:t>
                      </a:r>
                    </a:p>
                  </a:txBody>
                  <a:tcPr/>
                </a:tc>
                <a:tc>
                  <a:txBody>
                    <a:bodyPr/>
                    <a:lstStyle/>
                    <a:p>
                      <a:endParaRPr lang="tr-TR" dirty="0"/>
                    </a:p>
                  </a:txBody>
                  <a:tcPr/>
                </a:tc>
                <a:tc>
                  <a:txBody>
                    <a:bodyPr/>
                    <a:lstStyle/>
                    <a:p>
                      <a:endParaRPr lang="tr-TR" dirty="0"/>
                    </a:p>
                  </a:txBody>
                  <a:tcPr/>
                </a:tc>
                <a:tc>
                  <a:txBody>
                    <a:bodyPr/>
                    <a:lstStyle/>
                    <a:p>
                      <a:endParaRPr lang="tr-TR"/>
                    </a:p>
                  </a:txBody>
                  <a:tcPr/>
                </a:tc>
                <a:tc>
                  <a:txBody>
                    <a:bodyPr/>
                    <a:lstStyle/>
                    <a:p>
                      <a:endParaRPr lang="tr-TR"/>
                    </a:p>
                  </a:txBody>
                  <a:tcPr/>
                </a:tc>
                <a:extLst>
                  <a:ext uri="{0D108BD9-81ED-4DB2-BD59-A6C34878D82A}">
                    <a16:rowId xmlns:a16="http://schemas.microsoft.com/office/drawing/2014/main" val="10002"/>
                  </a:ext>
                </a:extLst>
              </a:tr>
              <a:tr h="557214">
                <a:tc>
                  <a:txBody>
                    <a:bodyPr/>
                    <a:lstStyle/>
                    <a:p>
                      <a:r>
                        <a:rPr lang="tr-TR" sz="1400" dirty="0"/>
                        <a:t>13</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600" kern="1200" baseline="0" dirty="0">
                          <a:solidFill>
                            <a:schemeClr val="dk1"/>
                          </a:solidFill>
                          <a:latin typeface="+mn-lt"/>
                          <a:ea typeface="+mn-ea"/>
                          <a:cs typeface="+mn-cs"/>
                        </a:rPr>
                        <a:t>Yeni ve orijinal fikirleri, buluşları ve çalışmaları vardır. 	</a:t>
                      </a:r>
                    </a:p>
                  </a:txBody>
                  <a:tcPr/>
                </a:tc>
                <a:tc>
                  <a:txBody>
                    <a:bodyPr/>
                    <a:lstStyle/>
                    <a:p>
                      <a:endParaRPr lang="tr-TR"/>
                    </a:p>
                  </a:txBody>
                  <a:tcPr/>
                </a:tc>
                <a:tc>
                  <a:txBody>
                    <a:bodyPr/>
                    <a:lstStyle/>
                    <a:p>
                      <a:endParaRPr lang="tr-TR" dirty="0"/>
                    </a:p>
                  </a:txBody>
                  <a:tcPr/>
                </a:tc>
                <a:tc>
                  <a:txBody>
                    <a:bodyPr/>
                    <a:lstStyle/>
                    <a:p>
                      <a:endParaRPr lang="tr-TR"/>
                    </a:p>
                  </a:txBody>
                  <a:tcPr/>
                </a:tc>
                <a:tc>
                  <a:txBody>
                    <a:bodyPr/>
                    <a:lstStyle/>
                    <a:p>
                      <a:endParaRPr lang="tr-TR"/>
                    </a:p>
                  </a:txBody>
                  <a:tcPr/>
                </a:tc>
                <a:extLst>
                  <a:ext uri="{0D108BD9-81ED-4DB2-BD59-A6C34878D82A}">
                    <a16:rowId xmlns:a16="http://schemas.microsoft.com/office/drawing/2014/main" val="10003"/>
                  </a:ext>
                </a:extLst>
              </a:tr>
              <a:tr h="557214">
                <a:tc>
                  <a:txBody>
                    <a:bodyPr/>
                    <a:lstStyle/>
                    <a:p>
                      <a:r>
                        <a:rPr lang="tr-TR" sz="1400" dirty="0"/>
                        <a:t>14</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600" kern="1200" baseline="0" dirty="0">
                          <a:solidFill>
                            <a:schemeClr val="dk1"/>
                          </a:solidFill>
                          <a:latin typeface="+mn-lt"/>
                          <a:ea typeface="+mn-ea"/>
                          <a:cs typeface="+mn-cs"/>
                        </a:rPr>
                        <a:t>Konuşmaları akıcıdır. 	</a:t>
                      </a:r>
                    </a:p>
                  </a:txBody>
                  <a:tcPr/>
                </a:tc>
                <a:tc>
                  <a:txBody>
                    <a:bodyPr/>
                    <a:lstStyle/>
                    <a:p>
                      <a:endParaRPr lang="tr-TR"/>
                    </a:p>
                  </a:txBody>
                  <a:tcPr/>
                </a:tc>
                <a:tc>
                  <a:txBody>
                    <a:bodyPr/>
                    <a:lstStyle/>
                    <a:p>
                      <a:endParaRPr lang="tr-TR" dirty="0"/>
                    </a:p>
                  </a:txBody>
                  <a:tcPr/>
                </a:tc>
                <a:tc>
                  <a:txBody>
                    <a:bodyPr/>
                    <a:lstStyle/>
                    <a:p>
                      <a:endParaRPr lang="tr-TR"/>
                    </a:p>
                  </a:txBody>
                  <a:tcPr/>
                </a:tc>
                <a:tc>
                  <a:txBody>
                    <a:bodyPr/>
                    <a:lstStyle/>
                    <a:p>
                      <a:endParaRPr lang="tr-TR"/>
                    </a:p>
                  </a:txBody>
                  <a:tcPr/>
                </a:tc>
                <a:extLst>
                  <a:ext uri="{0D108BD9-81ED-4DB2-BD59-A6C34878D82A}">
                    <a16:rowId xmlns:a16="http://schemas.microsoft.com/office/drawing/2014/main" val="10004"/>
                  </a:ext>
                </a:extLst>
              </a:tr>
              <a:tr h="435325">
                <a:tc>
                  <a:txBody>
                    <a:bodyPr/>
                    <a:lstStyle/>
                    <a:p>
                      <a:r>
                        <a:rPr lang="tr-TR" sz="1400" dirty="0"/>
                        <a:t>15</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600" kern="1200" baseline="0" dirty="0">
                          <a:solidFill>
                            <a:schemeClr val="dk1"/>
                          </a:solidFill>
                          <a:latin typeface="+mn-lt"/>
                          <a:ea typeface="+mn-ea"/>
                          <a:cs typeface="+mn-cs"/>
                        </a:rPr>
                        <a:t>Tartışmalara katılır. 	</a:t>
                      </a:r>
                    </a:p>
                  </a:txBody>
                  <a:tcPr/>
                </a:tc>
                <a:tc>
                  <a:txBody>
                    <a:bodyPr/>
                    <a:lstStyle/>
                    <a:p>
                      <a:endParaRPr lang="tr-TR"/>
                    </a:p>
                  </a:txBody>
                  <a:tcPr/>
                </a:tc>
                <a:tc>
                  <a:txBody>
                    <a:bodyPr/>
                    <a:lstStyle/>
                    <a:p>
                      <a:endParaRPr lang="tr-TR" dirty="0"/>
                    </a:p>
                  </a:txBody>
                  <a:tcPr/>
                </a:tc>
                <a:tc>
                  <a:txBody>
                    <a:bodyPr/>
                    <a:lstStyle/>
                    <a:p>
                      <a:endParaRPr lang="tr-TR"/>
                    </a:p>
                  </a:txBody>
                  <a:tcPr/>
                </a:tc>
                <a:tc>
                  <a:txBody>
                    <a:bodyPr/>
                    <a:lstStyle/>
                    <a:p>
                      <a:endParaRPr lang="tr-TR"/>
                    </a:p>
                  </a:txBody>
                  <a:tcPr/>
                </a:tc>
                <a:extLst>
                  <a:ext uri="{0D108BD9-81ED-4DB2-BD59-A6C34878D82A}">
                    <a16:rowId xmlns:a16="http://schemas.microsoft.com/office/drawing/2014/main" val="10005"/>
                  </a:ext>
                </a:extLst>
              </a:tr>
              <a:tr h="557214">
                <a:tc>
                  <a:txBody>
                    <a:bodyPr/>
                    <a:lstStyle/>
                    <a:p>
                      <a:r>
                        <a:rPr lang="tr-TR" sz="1400" dirty="0"/>
                        <a:t>16</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600" kern="1200" baseline="0" dirty="0">
                          <a:solidFill>
                            <a:schemeClr val="dk1"/>
                          </a:solidFill>
                          <a:latin typeface="+mn-lt"/>
                          <a:ea typeface="+mn-ea"/>
                          <a:cs typeface="+mn-cs"/>
                        </a:rPr>
                        <a:t>Kelime dağarcığı yaşıtları seviyesinin üstündedir. </a:t>
                      </a:r>
                    </a:p>
                  </a:txBody>
                  <a:tcPr/>
                </a:tc>
                <a:tc>
                  <a:txBody>
                    <a:bodyPr/>
                    <a:lstStyle/>
                    <a:p>
                      <a:endParaRPr lang="tr-TR"/>
                    </a:p>
                  </a:txBody>
                  <a:tcPr/>
                </a:tc>
                <a:tc>
                  <a:txBody>
                    <a:bodyPr/>
                    <a:lstStyle/>
                    <a:p>
                      <a:endParaRPr lang="tr-TR" dirty="0"/>
                    </a:p>
                  </a:txBody>
                  <a:tcPr/>
                </a:tc>
                <a:tc>
                  <a:txBody>
                    <a:bodyPr/>
                    <a:lstStyle/>
                    <a:p>
                      <a:endParaRPr lang="tr-TR" dirty="0"/>
                    </a:p>
                  </a:txBody>
                  <a:tcPr/>
                </a:tc>
                <a:tc>
                  <a:txBody>
                    <a:bodyPr/>
                    <a:lstStyle/>
                    <a:p>
                      <a:endParaRPr lang="tr-TR"/>
                    </a:p>
                  </a:txBody>
                  <a:tcPr/>
                </a:tc>
                <a:extLst>
                  <a:ext uri="{0D108BD9-81ED-4DB2-BD59-A6C34878D82A}">
                    <a16:rowId xmlns:a16="http://schemas.microsoft.com/office/drawing/2014/main" val="10006"/>
                  </a:ext>
                </a:extLst>
              </a:tr>
              <a:tr h="557214">
                <a:tc>
                  <a:txBody>
                    <a:bodyPr/>
                    <a:lstStyle/>
                    <a:p>
                      <a:r>
                        <a:rPr lang="tr-TR" sz="1400" dirty="0"/>
                        <a:t>17</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600" kern="1200" baseline="0" dirty="0">
                          <a:solidFill>
                            <a:schemeClr val="dk1"/>
                          </a:solidFill>
                          <a:latin typeface="+mn-lt"/>
                          <a:ea typeface="+mn-ea"/>
                          <a:cs typeface="+mn-cs"/>
                        </a:rPr>
                        <a:t>Kendisi hakkında yapılan eleştirileri dinler. 	</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tr-TR" sz="1600" kern="1200" baseline="0" dirty="0">
                        <a:solidFill>
                          <a:schemeClr val="dk1"/>
                        </a:solidFill>
                        <a:latin typeface="+mn-lt"/>
                        <a:ea typeface="+mn-ea"/>
                        <a:cs typeface="+mn-cs"/>
                      </a:endParaRPr>
                    </a:p>
                  </a:txBody>
                  <a:tcPr/>
                </a:tc>
                <a:tc>
                  <a:txBody>
                    <a:bodyPr/>
                    <a:lstStyle/>
                    <a:p>
                      <a:endParaRPr lang="tr-TR"/>
                    </a:p>
                  </a:txBody>
                  <a:tcPr/>
                </a:tc>
                <a:tc>
                  <a:txBody>
                    <a:bodyPr/>
                    <a:lstStyle/>
                    <a:p>
                      <a:endParaRPr lang="tr-TR" dirty="0"/>
                    </a:p>
                  </a:txBody>
                  <a:tcPr/>
                </a:tc>
                <a:tc>
                  <a:txBody>
                    <a:bodyPr/>
                    <a:lstStyle/>
                    <a:p>
                      <a:endParaRPr lang="tr-TR" dirty="0"/>
                    </a:p>
                  </a:txBody>
                  <a:tcPr/>
                </a:tc>
                <a:tc>
                  <a:txBody>
                    <a:bodyPr/>
                    <a:lstStyle/>
                    <a:p>
                      <a:endParaRPr lang="tr-TR" dirty="0"/>
                    </a:p>
                  </a:txBody>
                  <a:tcPr/>
                </a:tc>
                <a:extLst>
                  <a:ext uri="{0D108BD9-81ED-4DB2-BD59-A6C34878D82A}">
                    <a16:rowId xmlns:a16="http://schemas.microsoft.com/office/drawing/2014/main" val="10007"/>
                  </a:ext>
                </a:extLst>
              </a:tr>
              <a:tr h="557214">
                <a:tc>
                  <a:txBody>
                    <a:bodyPr/>
                    <a:lstStyle/>
                    <a:p>
                      <a:r>
                        <a:rPr lang="tr-TR" sz="1400" dirty="0"/>
                        <a:t>18</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600" kern="1200" baseline="0" dirty="0">
                          <a:solidFill>
                            <a:schemeClr val="dk1"/>
                          </a:solidFill>
                          <a:latin typeface="+mn-lt"/>
                          <a:ea typeface="+mn-ea"/>
                          <a:cs typeface="+mn-cs"/>
                        </a:rPr>
                        <a:t>Bireysel ve grup sorumluluğu alır. 	</a:t>
                      </a:r>
                    </a:p>
                  </a:txBody>
                  <a:tcPr/>
                </a:tc>
                <a:tc>
                  <a:txBody>
                    <a:bodyPr/>
                    <a:lstStyle/>
                    <a:p>
                      <a:endParaRPr lang="tr-TR" dirty="0"/>
                    </a:p>
                  </a:txBody>
                  <a:tcPr/>
                </a:tc>
                <a:tc>
                  <a:txBody>
                    <a:bodyPr/>
                    <a:lstStyle/>
                    <a:p>
                      <a:endParaRPr lang="tr-TR" dirty="0"/>
                    </a:p>
                  </a:txBody>
                  <a:tcPr/>
                </a:tc>
                <a:tc>
                  <a:txBody>
                    <a:bodyPr/>
                    <a:lstStyle/>
                    <a:p>
                      <a:endParaRPr lang="tr-TR"/>
                    </a:p>
                  </a:txBody>
                  <a:tcPr/>
                </a:tc>
                <a:tc>
                  <a:txBody>
                    <a:bodyPr/>
                    <a:lstStyle/>
                    <a:p>
                      <a:endParaRPr lang="tr-TR"/>
                    </a:p>
                  </a:txBody>
                  <a:tcPr/>
                </a:tc>
                <a:extLst>
                  <a:ext uri="{0D108BD9-81ED-4DB2-BD59-A6C34878D82A}">
                    <a16:rowId xmlns:a16="http://schemas.microsoft.com/office/drawing/2014/main" val="10008"/>
                  </a:ext>
                </a:extLst>
              </a:tr>
              <a:tr h="557214">
                <a:tc>
                  <a:txBody>
                    <a:bodyPr/>
                    <a:lstStyle/>
                    <a:p>
                      <a:r>
                        <a:rPr lang="tr-TR" sz="1400" dirty="0"/>
                        <a:t>19</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600" kern="1200" baseline="0" dirty="0">
                          <a:solidFill>
                            <a:schemeClr val="dk1"/>
                          </a:solidFill>
                          <a:latin typeface="+mn-lt"/>
                          <a:ea typeface="+mn-ea"/>
                          <a:cs typeface="+mn-cs"/>
                        </a:rPr>
                        <a:t>Etkinliklerde lider seçilir. 	</a:t>
                      </a: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extLst>
                  <a:ext uri="{0D108BD9-81ED-4DB2-BD59-A6C34878D82A}">
                    <a16:rowId xmlns:a16="http://schemas.microsoft.com/office/drawing/2014/main" val="10009"/>
                  </a:ext>
                </a:extLst>
              </a:tr>
              <a:tr h="557214">
                <a:tc>
                  <a:txBody>
                    <a:bodyPr/>
                    <a:lstStyle/>
                    <a:p>
                      <a:r>
                        <a:rPr lang="tr-TR" sz="1400" dirty="0"/>
                        <a:t>20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600" kern="1200" baseline="0" dirty="0">
                          <a:solidFill>
                            <a:schemeClr val="dk1"/>
                          </a:solidFill>
                          <a:latin typeface="+mn-lt"/>
                          <a:ea typeface="+mn-ea"/>
                          <a:cs typeface="+mn-cs"/>
                        </a:rPr>
                        <a:t>Fikir ve tavsiyeleri için arkadaşları kendisine başvurur. 	</a:t>
                      </a: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dirty="0"/>
                    </a:p>
                  </a:txBody>
                  <a:tcPr/>
                </a:tc>
                <a:extLst>
                  <a:ext uri="{0D108BD9-81ED-4DB2-BD59-A6C34878D82A}">
                    <a16:rowId xmlns:a16="http://schemas.microsoft.com/office/drawing/2014/main" val="10010"/>
                  </a:ext>
                </a:extLst>
              </a:tr>
            </a:tbl>
          </a:graphicData>
        </a:graphic>
      </p:graphicFrame>
      <p:sp>
        <p:nvSpPr>
          <p:cNvPr id="3" name="2 Altbilgi Yer Tutucusu"/>
          <p:cNvSpPr>
            <a:spLocks noGrp="1"/>
          </p:cNvSpPr>
          <p:nvPr>
            <p:ph type="ftr" sz="quarter" idx="11"/>
          </p:nvPr>
        </p:nvSpPr>
        <p:spPr/>
        <p:txBody>
          <a:bodyPr/>
          <a:lstStyle/>
          <a:p>
            <a:r>
              <a:rPr lang="tr-TR" dirty="0"/>
              <a:t>Özel Yeteneklerin Geliştirilmesi Daire Başkanlığı</a:t>
            </a:r>
          </a:p>
        </p:txBody>
      </p:sp>
      <p:sp>
        <p:nvSpPr>
          <p:cNvPr id="4" name="3 Slayt Numarası Yer Tutucusu"/>
          <p:cNvSpPr>
            <a:spLocks noGrp="1"/>
          </p:cNvSpPr>
          <p:nvPr>
            <p:ph type="sldNum" sz="quarter" idx="12"/>
          </p:nvPr>
        </p:nvSpPr>
        <p:spPr/>
        <p:txBody>
          <a:bodyPr/>
          <a:lstStyle/>
          <a:p>
            <a:pPr>
              <a:defRPr/>
            </a:pPr>
            <a:fld id="{ADD943AC-D8E1-497C-AC23-F41D5B2683CD}" type="slidenum">
              <a:rPr lang="en-US" smtClean="0"/>
              <a:pPr>
                <a:defRPr/>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İçerik Yer Tutucusu"/>
          <p:cNvGraphicFramePr>
            <a:graphicFrameLocks noGrp="1"/>
          </p:cNvGraphicFramePr>
          <p:nvPr>
            <p:ph idx="1"/>
          </p:nvPr>
        </p:nvGraphicFramePr>
        <p:xfrm>
          <a:off x="214282" y="0"/>
          <a:ext cx="8429684" cy="5897672"/>
        </p:xfrm>
        <a:graphic>
          <a:graphicData uri="http://schemas.openxmlformats.org/drawingml/2006/table">
            <a:tbl>
              <a:tblPr firstRow="1" bandRow="1">
                <a:tableStyleId>{5C22544A-7EE6-4342-B048-85BDC9FD1C3A}</a:tableStyleId>
              </a:tblPr>
              <a:tblGrid>
                <a:gridCol w="824463">
                  <a:extLst>
                    <a:ext uri="{9D8B030D-6E8A-4147-A177-3AD203B41FA5}">
                      <a16:colId xmlns:a16="http://schemas.microsoft.com/office/drawing/2014/main" val="20000"/>
                    </a:ext>
                  </a:extLst>
                </a:gridCol>
                <a:gridCol w="5785684">
                  <a:extLst>
                    <a:ext uri="{9D8B030D-6E8A-4147-A177-3AD203B41FA5}">
                      <a16:colId xmlns:a16="http://schemas.microsoft.com/office/drawing/2014/main" val="20001"/>
                    </a:ext>
                  </a:extLst>
                </a:gridCol>
                <a:gridCol w="475082">
                  <a:extLst>
                    <a:ext uri="{9D8B030D-6E8A-4147-A177-3AD203B41FA5}">
                      <a16:colId xmlns:a16="http://schemas.microsoft.com/office/drawing/2014/main" val="20002"/>
                    </a:ext>
                  </a:extLst>
                </a:gridCol>
                <a:gridCol w="448917">
                  <a:extLst>
                    <a:ext uri="{9D8B030D-6E8A-4147-A177-3AD203B41FA5}">
                      <a16:colId xmlns:a16="http://schemas.microsoft.com/office/drawing/2014/main" val="20003"/>
                    </a:ext>
                  </a:extLst>
                </a:gridCol>
                <a:gridCol w="426461">
                  <a:extLst>
                    <a:ext uri="{9D8B030D-6E8A-4147-A177-3AD203B41FA5}">
                      <a16:colId xmlns:a16="http://schemas.microsoft.com/office/drawing/2014/main" val="20004"/>
                    </a:ext>
                  </a:extLst>
                </a:gridCol>
                <a:gridCol w="469077">
                  <a:extLst>
                    <a:ext uri="{9D8B030D-6E8A-4147-A177-3AD203B41FA5}">
                      <a16:colId xmlns:a16="http://schemas.microsoft.com/office/drawing/2014/main" val="20005"/>
                    </a:ext>
                  </a:extLst>
                </a:gridCol>
              </a:tblGrid>
              <a:tr h="509607">
                <a:tc>
                  <a:txBody>
                    <a:bodyPr/>
                    <a:lstStyle/>
                    <a:p>
                      <a:r>
                        <a:rPr lang="tr-TR" dirty="0"/>
                        <a:t>S.N.</a:t>
                      </a:r>
                    </a:p>
                  </a:txBody>
                  <a:tcPr/>
                </a:tc>
                <a:tc>
                  <a:txBody>
                    <a:bodyPr/>
                    <a:lstStyle/>
                    <a:p>
                      <a:endParaRPr lang="tr-TR" sz="1600" dirty="0"/>
                    </a:p>
                  </a:txBody>
                  <a:tcPr/>
                </a:tc>
                <a:tc>
                  <a:txBody>
                    <a:bodyPr/>
                    <a:lstStyle/>
                    <a:p>
                      <a:r>
                        <a:rPr lang="tr-TR" dirty="0"/>
                        <a:t>A</a:t>
                      </a:r>
                    </a:p>
                  </a:txBody>
                  <a:tcPr/>
                </a:tc>
                <a:tc>
                  <a:txBody>
                    <a:bodyPr/>
                    <a:lstStyle/>
                    <a:p>
                      <a:r>
                        <a:rPr lang="tr-TR" dirty="0"/>
                        <a:t>B</a:t>
                      </a:r>
                    </a:p>
                  </a:txBody>
                  <a:tcPr/>
                </a:tc>
                <a:tc>
                  <a:txBody>
                    <a:bodyPr/>
                    <a:lstStyle/>
                    <a:p>
                      <a:r>
                        <a:rPr lang="tr-TR" dirty="0"/>
                        <a:t>C</a:t>
                      </a:r>
                    </a:p>
                  </a:txBody>
                  <a:tcPr/>
                </a:tc>
                <a:tc>
                  <a:txBody>
                    <a:bodyPr/>
                    <a:lstStyle/>
                    <a:p>
                      <a:r>
                        <a:rPr lang="tr-TR" dirty="0"/>
                        <a:t>D</a:t>
                      </a:r>
                    </a:p>
                  </a:txBody>
                  <a:tcPr/>
                </a:tc>
                <a:extLst>
                  <a:ext uri="{0D108BD9-81ED-4DB2-BD59-A6C34878D82A}">
                    <a16:rowId xmlns:a16="http://schemas.microsoft.com/office/drawing/2014/main" val="10000"/>
                  </a:ext>
                </a:extLst>
              </a:tr>
              <a:tr h="492616">
                <a:tc>
                  <a:txBody>
                    <a:bodyPr/>
                    <a:lstStyle/>
                    <a:p>
                      <a:r>
                        <a:rPr kumimoji="0" lang="tr-TR" sz="1400" kern="1200" baseline="0" dirty="0">
                          <a:solidFill>
                            <a:schemeClr val="dk1"/>
                          </a:solidFill>
                          <a:latin typeface="+mn-lt"/>
                          <a:ea typeface="+mn-ea"/>
                          <a:cs typeface="+mn-cs"/>
                        </a:rPr>
                        <a:t>21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600" kern="1200" baseline="0" dirty="0">
                          <a:solidFill>
                            <a:schemeClr val="dk1"/>
                          </a:solidFill>
                          <a:latin typeface="+mn-lt"/>
                          <a:ea typeface="+mn-ea"/>
                          <a:cs typeface="+mn-cs"/>
                        </a:rPr>
                        <a:t>Yardımlaşmayı sever. 	</a:t>
                      </a:r>
                    </a:p>
                  </a:txBody>
                  <a:tcPr/>
                </a:tc>
                <a:tc>
                  <a:txBody>
                    <a:bodyPr/>
                    <a:lstStyle/>
                    <a:p>
                      <a:endParaRPr lang="tr-TR"/>
                    </a:p>
                  </a:txBody>
                  <a:tcPr/>
                </a:tc>
                <a:tc>
                  <a:txBody>
                    <a:bodyPr/>
                    <a:lstStyle/>
                    <a:p>
                      <a:endParaRPr lang="tr-TR" dirty="0"/>
                    </a:p>
                  </a:txBody>
                  <a:tcPr/>
                </a:tc>
                <a:tc>
                  <a:txBody>
                    <a:bodyPr/>
                    <a:lstStyle/>
                    <a:p>
                      <a:endParaRPr lang="tr-TR"/>
                    </a:p>
                  </a:txBody>
                  <a:tcPr/>
                </a:tc>
                <a:tc>
                  <a:txBody>
                    <a:bodyPr/>
                    <a:lstStyle/>
                    <a:p>
                      <a:endParaRPr lang="tr-TR"/>
                    </a:p>
                  </a:txBody>
                  <a:tcPr/>
                </a:tc>
                <a:extLst>
                  <a:ext uri="{0D108BD9-81ED-4DB2-BD59-A6C34878D82A}">
                    <a16:rowId xmlns:a16="http://schemas.microsoft.com/office/drawing/2014/main" val="10001"/>
                  </a:ext>
                </a:extLst>
              </a:tr>
              <a:tr h="584510">
                <a:tc>
                  <a:txBody>
                    <a:bodyPr/>
                    <a:lstStyle/>
                    <a:p>
                      <a:r>
                        <a:rPr lang="tr-TR" sz="1400" dirty="0"/>
                        <a:t>22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600" kern="1200" baseline="0" dirty="0">
                          <a:solidFill>
                            <a:schemeClr val="dk1"/>
                          </a:solidFill>
                          <a:latin typeface="+mn-lt"/>
                          <a:ea typeface="+mn-ea"/>
                          <a:cs typeface="+mn-cs"/>
                        </a:rPr>
                        <a:t>Başkalarının sorunlarına karşı duyarlıdır. 	</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tr-TR" sz="1600" kern="1200" baseline="0" dirty="0">
                        <a:solidFill>
                          <a:schemeClr val="dk1"/>
                        </a:solidFill>
                        <a:latin typeface="+mn-lt"/>
                        <a:ea typeface="+mn-ea"/>
                        <a:cs typeface="+mn-cs"/>
                      </a:endParaRPr>
                    </a:p>
                  </a:txBody>
                  <a:tcPr/>
                </a:tc>
                <a:tc>
                  <a:txBody>
                    <a:bodyPr/>
                    <a:lstStyle/>
                    <a:p>
                      <a:endParaRPr lang="tr-TR" dirty="0"/>
                    </a:p>
                  </a:txBody>
                  <a:tcPr/>
                </a:tc>
                <a:tc>
                  <a:txBody>
                    <a:bodyPr/>
                    <a:lstStyle/>
                    <a:p>
                      <a:endParaRPr lang="tr-TR" dirty="0"/>
                    </a:p>
                  </a:txBody>
                  <a:tcPr/>
                </a:tc>
                <a:tc>
                  <a:txBody>
                    <a:bodyPr/>
                    <a:lstStyle/>
                    <a:p>
                      <a:endParaRPr lang="tr-TR"/>
                    </a:p>
                  </a:txBody>
                  <a:tcPr/>
                </a:tc>
                <a:tc>
                  <a:txBody>
                    <a:bodyPr/>
                    <a:lstStyle/>
                    <a:p>
                      <a:endParaRPr lang="tr-TR"/>
                    </a:p>
                  </a:txBody>
                  <a:tcPr/>
                </a:tc>
                <a:extLst>
                  <a:ext uri="{0D108BD9-81ED-4DB2-BD59-A6C34878D82A}">
                    <a16:rowId xmlns:a16="http://schemas.microsoft.com/office/drawing/2014/main" val="10002"/>
                  </a:ext>
                </a:extLst>
              </a:tr>
              <a:tr h="509607">
                <a:tc>
                  <a:txBody>
                    <a:bodyPr/>
                    <a:lstStyle/>
                    <a:p>
                      <a:r>
                        <a:rPr lang="tr-TR" sz="1400" dirty="0"/>
                        <a:t>23</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600" kern="1200" baseline="0" dirty="0">
                          <a:solidFill>
                            <a:schemeClr val="dk1"/>
                          </a:solidFill>
                          <a:latin typeface="+mn-lt"/>
                          <a:ea typeface="+mn-ea"/>
                          <a:cs typeface="+mn-cs"/>
                        </a:rPr>
                        <a:t>Okul içi ve dışı faaliyetlere katılır 	</a:t>
                      </a:r>
                    </a:p>
                  </a:txBody>
                  <a:tcPr/>
                </a:tc>
                <a:tc>
                  <a:txBody>
                    <a:bodyPr/>
                    <a:lstStyle/>
                    <a:p>
                      <a:endParaRPr lang="tr-TR"/>
                    </a:p>
                  </a:txBody>
                  <a:tcPr/>
                </a:tc>
                <a:tc>
                  <a:txBody>
                    <a:bodyPr/>
                    <a:lstStyle/>
                    <a:p>
                      <a:endParaRPr lang="tr-TR" dirty="0"/>
                    </a:p>
                  </a:txBody>
                  <a:tcPr/>
                </a:tc>
                <a:tc>
                  <a:txBody>
                    <a:bodyPr/>
                    <a:lstStyle/>
                    <a:p>
                      <a:endParaRPr lang="tr-TR"/>
                    </a:p>
                  </a:txBody>
                  <a:tcPr/>
                </a:tc>
                <a:tc>
                  <a:txBody>
                    <a:bodyPr/>
                    <a:lstStyle/>
                    <a:p>
                      <a:endParaRPr lang="tr-TR"/>
                    </a:p>
                  </a:txBody>
                  <a:tcPr/>
                </a:tc>
                <a:extLst>
                  <a:ext uri="{0D108BD9-81ED-4DB2-BD59-A6C34878D82A}">
                    <a16:rowId xmlns:a16="http://schemas.microsoft.com/office/drawing/2014/main" val="10003"/>
                  </a:ext>
                </a:extLst>
              </a:tr>
              <a:tr h="509607">
                <a:tc>
                  <a:txBody>
                    <a:bodyPr/>
                    <a:lstStyle/>
                    <a:p>
                      <a:r>
                        <a:rPr lang="tr-TR" sz="1400" dirty="0"/>
                        <a:t>24</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600" kern="1200" baseline="0" dirty="0">
                          <a:solidFill>
                            <a:schemeClr val="dk1"/>
                          </a:solidFill>
                          <a:latin typeface="+mn-lt"/>
                          <a:ea typeface="+mn-ea"/>
                          <a:cs typeface="+mn-cs"/>
                        </a:rPr>
                        <a:t>Espriden hoşlanır ve özgün espriler yapar. 	</a:t>
                      </a:r>
                    </a:p>
                  </a:txBody>
                  <a:tcPr/>
                </a:tc>
                <a:tc>
                  <a:txBody>
                    <a:bodyPr/>
                    <a:lstStyle/>
                    <a:p>
                      <a:endParaRPr lang="tr-TR"/>
                    </a:p>
                  </a:txBody>
                  <a:tcPr/>
                </a:tc>
                <a:tc>
                  <a:txBody>
                    <a:bodyPr/>
                    <a:lstStyle/>
                    <a:p>
                      <a:endParaRPr lang="tr-TR" dirty="0"/>
                    </a:p>
                  </a:txBody>
                  <a:tcPr/>
                </a:tc>
                <a:tc>
                  <a:txBody>
                    <a:bodyPr/>
                    <a:lstStyle/>
                    <a:p>
                      <a:endParaRPr lang="tr-TR"/>
                    </a:p>
                  </a:txBody>
                  <a:tcPr/>
                </a:tc>
                <a:tc>
                  <a:txBody>
                    <a:bodyPr/>
                    <a:lstStyle/>
                    <a:p>
                      <a:endParaRPr lang="tr-TR"/>
                    </a:p>
                  </a:txBody>
                  <a:tcPr/>
                </a:tc>
                <a:extLst>
                  <a:ext uri="{0D108BD9-81ED-4DB2-BD59-A6C34878D82A}">
                    <a16:rowId xmlns:a16="http://schemas.microsoft.com/office/drawing/2014/main" val="10004"/>
                  </a:ext>
                </a:extLst>
              </a:tr>
              <a:tr h="550570">
                <a:tc>
                  <a:txBody>
                    <a:bodyPr/>
                    <a:lstStyle/>
                    <a:p>
                      <a:r>
                        <a:rPr lang="tr-TR" sz="1400" dirty="0"/>
                        <a:t>25</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600" kern="1200" baseline="0" dirty="0">
                          <a:solidFill>
                            <a:schemeClr val="dk1"/>
                          </a:solidFill>
                          <a:latin typeface="+mn-lt"/>
                          <a:ea typeface="+mn-ea"/>
                          <a:cs typeface="+mn-cs"/>
                        </a:rPr>
                        <a:t>Ritim ve melodiye diğer çocuklardan daha fazla tepkide bulunur. 	</a:t>
                      </a:r>
                    </a:p>
                  </a:txBody>
                  <a:tcPr/>
                </a:tc>
                <a:tc>
                  <a:txBody>
                    <a:bodyPr/>
                    <a:lstStyle/>
                    <a:p>
                      <a:endParaRPr lang="tr-TR"/>
                    </a:p>
                  </a:txBody>
                  <a:tcPr/>
                </a:tc>
                <a:tc>
                  <a:txBody>
                    <a:bodyPr/>
                    <a:lstStyle/>
                    <a:p>
                      <a:endParaRPr lang="tr-TR" dirty="0"/>
                    </a:p>
                  </a:txBody>
                  <a:tcPr/>
                </a:tc>
                <a:tc>
                  <a:txBody>
                    <a:bodyPr/>
                    <a:lstStyle/>
                    <a:p>
                      <a:endParaRPr lang="tr-TR"/>
                    </a:p>
                  </a:txBody>
                  <a:tcPr/>
                </a:tc>
                <a:tc>
                  <a:txBody>
                    <a:bodyPr/>
                    <a:lstStyle/>
                    <a:p>
                      <a:endParaRPr lang="tr-TR"/>
                    </a:p>
                  </a:txBody>
                  <a:tcPr/>
                </a:tc>
                <a:extLst>
                  <a:ext uri="{0D108BD9-81ED-4DB2-BD59-A6C34878D82A}">
                    <a16:rowId xmlns:a16="http://schemas.microsoft.com/office/drawing/2014/main" val="10005"/>
                  </a:ext>
                </a:extLst>
              </a:tr>
              <a:tr h="509607">
                <a:tc>
                  <a:txBody>
                    <a:bodyPr/>
                    <a:lstStyle/>
                    <a:p>
                      <a:r>
                        <a:rPr lang="tr-TR" sz="1400" dirty="0"/>
                        <a:t>26</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600" kern="1200" baseline="0" dirty="0">
                          <a:solidFill>
                            <a:schemeClr val="dk1"/>
                          </a:solidFill>
                          <a:latin typeface="+mn-lt"/>
                          <a:ea typeface="+mn-ea"/>
                          <a:cs typeface="+mn-cs"/>
                        </a:rPr>
                        <a:t>Çeşitli müzik aletleri ile ilgilenir ve çalmayı dener. </a:t>
                      </a:r>
                    </a:p>
                  </a:txBody>
                  <a:tcPr/>
                </a:tc>
                <a:tc>
                  <a:txBody>
                    <a:bodyPr/>
                    <a:lstStyle/>
                    <a:p>
                      <a:endParaRPr lang="tr-TR"/>
                    </a:p>
                  </a:txBody>
                  <a:tcPr/>
                </a:tc>
                <a:tc>
                  <a:txBody>
                    <a:bodyPr/>
                    <a:lstStyle/>
                    <a:p>
                      <a:endParaRPr lang="tr-TR" dirty="0"/>
                    </a:p>
                  </a:txBody>
                  <a:tcPr/>
                </a:tc>
                <a:tc>
                  <a:txBody>
                    <a:bodyPr/>
                    <a:lstStyle/>
                    <a:p>
                      <a:endParaRPr lang="tr-TR" dirty="0"/>
                    </a:p>
                  </a:txBody>
                  <a:tcPr/>
                </a:tc>
                <a:tc>
                  <a:txBody>
                    <a:bodyPr/>
                    <a:lstStyle/>
                    <a:p>
                      <a:endParaRPr lang="tr-TR"/>
                    </a:p>
                  </a:txBody>
                  <a:tcPr/>
                </a:tc>
                <a:extLst>
                  <a:ext uri="{0D108BD9-81ED-4DB2-BD59-A6C34878D82A}">
                    <a16:rowId xmlns:a16="http://schemas.microsoft.com/office/drawing/2014/main" val="10006"/>
                  </a:ext>
                </a:extLst>
              </a:tr>
              <a:tr h="509607">
                <a:tc>
                  <a:txBody>
                    <a:bodyPr/>
                    <a:lstStyle/>
                    <a:p>
                      <a:r>
                        <a:rPr lang="tr-TR" sz="1400" dirty="0"/>
                        <a:t>27</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600" kern="1200" baseline="0" dirty="0">
                          <a:solidFill>
                            <a:schemeClr val="dk1"/>
                          </a:solidFill>
                          <a:latin typeface="+mn-lt"/>
                          <a:ea typeface="+mn-ea"/>
                          <a:cs typeface="+mn-cs"/>
                        </a:rPr>
                        <a:t>Dinlediği müzik parçalarını kısa zamanda öğrenir. </a:t>
                      </a:r>
                    </a:p>
                  </a:txBody>
                  <a:tcPr/>
                </a:tc>
                <a:tc>
                  <a:txBody>
                    <a:bodyPr/>
                    <a:lstStyle/>
                    <a:p>
                      <a:endParaRPr lang="tr-TR"/>
                    </a:p>
                  </a:txBody>
                  <a:tcPr/>
                </a:tc>
                <a:tc>
                  <a:txBody>
                    <a:bodyPr/>
                    <a:lstStyle/>
                    <a:p>
                      <a:endParaRPr lang="tr-TR" dirty="0"/>
                    </a:p>
                  </a:txBody>
                  <a:tcPr/>
                </a:tc>
                <a:tc>
                  <a:txBody>
                    <a:bodyPr/>
                    <a:lstStyle/>
                    <a:p>
                      <a:endParaRPr lang="tr-TR" dirty="0"/>
                    </a:p>
                  </a:txBody>
                  <a:tcPr/>
                </a:tc>
                <a:tc>
                  <a:txBody>
                    <a:bodyPr/>
                    <a:lstStyle/>
                    <a:p>
                      <a:endParaRPr lang="tr-TR" dirty="0"/>
                    </a:p>
                  </a:txBody>
                  <a:tcPr/>
                </a:tc>
                <a:extLst>
                  <a:ext uri="{0D108BD9-81ED-4DB2-BD59-A6C34878D82A}">
                    <a16:rowId xmlns:a16="http://schemas.microsoft.com/office/drawing/2014/main" val="10007"/>
                  </a:ext>
                </a:extLst>
              </a:tr>
              <a:tr h="550570">
                <a:tc>
                  <a:txBody>
                    <a:bodyPr/>
                    <a:lstStyle/>
                    <a:p>
                      <a:r>
                        <a:rPr lang="tr-TR" sz="1400" dirty="0"/>
                        <a:t>28</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600" kern="1200" baseline="0" dirty="0">
                          <a:solidFill>
                            <a:schemeClr val="dk1"/>
                          </a:solidFill>
                          <a:latin typeface="+mn-lt"/>
                          <a:ea typeface="+mn-ea"/>
                          <a:cs typeface="+mn-cs"/>
                        </a:rPr>
                        <a:t>Düzeyine göre yeni ve orijinal müzik parçaları yapmaya büyük istek ve çaba gösterir. 	</a:t>
                      </a:r>
                    </a:p>
                  </a:txBody>
                  <a:tcPr/>
                </a:tc>
                <a:tc>
                  <a:txBody>
                    <a:bodyPr/>
                    <a:lstStyle/>
                    <a:p>
                      <a:endParaRPr lang="tr-TR" dirty="0"/>
                    </a:p>
                  </a:txBody>
                  <a:tcPr/>
                </a:tc>
                <a:tc>
                  <a:txBody>
                    <a:bodyPr/>
                    <a:lstStyle/>
                    <a:p>
                      <a:endParaRPr lang="tr-TR" dirty="0"/>
                    </a:p>
                  </a:txBody>
                  <a:tcPr/>
                </a:tc>
                <a:tc>
                  <a:txBody>
                    <a:bodyPr/>
                    <a:lstStyle/>
                    <a:p>
                      <a:endParaRPr lang="tr-TR"/>
                    </a:p>
                  </a:txBody>
                  <a:tcPr/>
                </a:tc>
                <a:tc>
                  <a:txBody>
                    <a:bodyPr/>
                    <a:lstStyle/>
                    <a:p>
                      <a:endParaRPr lang="tr-TR"/>
                    </a:p>
                  </a:txBody>
                  <a:tcPr/>
                </a:tc>
                <a:extLst>
                  <a:ext uri="{0D108BD9-81ED-4DB2-BD59-A6C34878D82A}">
                    <a16:rowId xmlns:a16="http://schemas.microsoft.com/office/drawing/2014/main" val="10008"/>
                  </a:ext>
                </a:extLst>
              </a:tr>
              <a:tr h="550570">
                <a:tc>
                  <a:txBody>
                    <a:bodyPr/>
                    <a:lstStyle/>
                    <a:p>
                      <a:r>
                        <a:rPr lang="tr-TR" sz="1400" dirty="0"/>
                        <a:t>29</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nn-NO" sz="1600" kern="1200" baseline="0" dirty="0">
                          <a:solidFill>
                            <a:schemeClr val="dk1"/>
                          </a:solidFill>
                          <a:latin typeface="+mn-lt"/>
                          <a:ea typeface="+mn-ea"/>
                          <a:cs typeface="+mn-cs"/>
                        </a:rPr>
                        <a:t>Müzik dinler ve müzik etkinliklerine katılmaktan hoĢlanır. 	</a:t>
                      </a: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extLst>
                  <a:ext uri="{0D108BD9-81ED-4DB2-BD59-A6C34878D82A}">
                    <a16:rowId xmlns:a16="http://schemas.microsoft.com/office/drawing/2014/main" val="10009"/>
                  </a:ext>
                </a:extLst>
              </a:tr>
              <a:tr h="509607">
                <a:tc>
                  <a:txBody>
                    <a:bodyPr/>
                    <a:lstStyle/>
                    <a:p>
                      <a:r>
                        <a:rPr lang="tr-TR" sz="1400" dirty="0"/>
                        <a:t>30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600" kern="1200" baseline="0" dirty="0">
                          <a:solidFill>
                            <a:schemeClr val="dk1"/>
                          </a:solidFill>
                          <a:latin typeface="+mn-lt"/>
                          <a:ea typeface="+mn-ea"/>
                          <a:cs typeface="+mn-cs"/>
                        </a:rPr>
                        <a:t>Başkaları ile şarkı söylerken onlara uymaktan hoşlanır. 	</a:t>
                      </a: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dirty="0"/>
                    </a:p>
                  </a:txBody>
                  <a:tcPr/>
                </a:tc>
                <a:extLst>
                  <a:ext uri="{0D108BD9-81ED-4DB2-BD59-A6C34878D82A}">
                    <a16:rowId xmlns:a16="http://schemas.microsoft.com/office/drawing/2014/main" val="10010"/>
                  </a:ext>
                </a:extLst>
              </a:tr>
            </a:tbl>
          </a:graphicData>
        </a:graphic>
      </p:graphicFrame>
      <p:sp>
        <p:nvSpPr>
          <p:cNvPr id="3" name="2 Altbilgi Yer Tutucusu"/>
          <p:cNvSpPr>
            <a:spLocks noGrp="1"/>
          </p:cNvSpPr>
          <p:nvPr>
            <p:ph type="ftr" sz="quarter" idx="11"/>
          </p:nvPr>
        </p:nvSpPr>
        <p:spPr/>
        <p:txBody>
          <a:bodyPr/>
          <a:lstStyle/>
          <a:p>
            <a:r>
              <a:rPr lang="tr-TR" dirty="0"/>
              <a:t>Özel Yeteneklerin Geliştirilmesi Daire Başkanlığı</a:t>
            </a:r>
          </a:p>
        </p:txBody>
      </p:sp>
      <p:sp>
        <p:nvSpPr>
          <p:cNvPr id="4" name="3 Slayt Numarası Yer Tutucusu"/>
          <p:cNvSpPr>
            <a:spLocks noGrp="1"/>
          </p:cNvSpPr>
          <p:nvPr>
            <p:ph type="sldNum" sz="quarter" idx="12"/>
          </p:nvPr>
        </p:nvSpPr>
        <p:spPr/>
        <p:txBody>
          <a:bodyPr/>
          <a:lstStyle/>
          <a:p>
            <a:pPr>
              <a:defRPr/>
            </a:pPr>
            <a:fld id="{ADD943AC-D8E1-497C-AC23-F41D5B2683CD}" type="slidenum">
              <a:rPr lang="en-US" smtClean="0"/>
              <a:pPr>
                <a:defRPr/>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İçerik Yer Tutucusu"/>
          <p:cNvGraphicFramePr>
            <a:graphicFrameLocks noGrp="1"/>
          </p:cNvGraphicFramePr>
          <p:nvPr>
            <p:ph idx="1"/>
          </p:nvPr>
        </p:nvGraphicFramePr>
        <p:xfrm>
          <a:off x="214282" y="0"/>
          <a:ext cx="8429684" cy="5961480"/>
        </p:xfrm>
        <a:graphic>
          <a:graphicData uri="http://schemas.openxmlformats.org/drawingml/2006/table">
            <a:tbl>
              <a:tblPr firstRow="1" bandRow="1">
                <a:tableStyleId>{5C22544A-7EE6-4342-B048-85BDC9FD1C3A}</a:tableStyleId>
              </a:tblPr>
              <a:tblGrid>
                <a:gridCol w="824463">
                  <a:extLst>
                    <a:ext uri="{9D8B030D-6E8A-4147-A177-3AD203B41FA5}">
                      <a16:colId xmlns:a16="http://schemas.microsoft.com/office/drawing/2014/main" val="20000"/>
                    </a:ext>
                  </a:extLst>
                </a:gridCol>
                <a:gridCol w="5785684">
                  <a:extLst>
                    <a:ext uri="{9D8B030D-6E8A-4147-A177-3AD203B41FA5}">
                      <a16:colId xmlns:a16="http://schemas.microsoft.com/office/drawing/2014/main" val="20001"/>
                    </a:ext>
                  </a:extLst>
                </a:gridCol>
                <a:gridCol w="475082">
                  <a:extLst>
                    <a:ext uri="{9D8B030D-6E8A-4147-A177-3AD203B41FA5}">
                      <a16:colId xmlns:a16="http://schemas.microsoft.com/office/drawing/2014/main" val="20002"/>
                    </a:ext>
                  </a:extLst>
                </a:gridCol>
                <a:gridCol w="448917">
                  <a:extLst>
                    <a:ext uri="{9D8B030D-6E8A-4147-A177-3AD203B41FA5}">
                      <a16:colId xmlns:a16="http://schemas.microsoft.com/office/drawing/2014/main" val="20003"/>
                    </a:ext>
                  </a:extLst>
                </a:gridCol>
                <a:gridCol w="426461">
                  <a:extLst>
                    <a:ext uri="{9D8B030D-6E8A-4147-A177-3AD203B41FA5}">
                      <a16:colId xmlns:a16="http://schemas.microsoft.com/office/drawing/2014/main" val="20004"/>
                    </a:ext>
                  </a:extLst>
                </a:gridCol>
                <a:gridCol w="469077">
                  <a:extLst>
                    <a:ext uri="{9D8B030D-6E8A-4147-A177-3AD203B41FA5}">
                      <a16:colId xmlns:a16="http://schemas.microsoft.com/office/drawing/2014/main" val="20005"/>
                    </a:ext>
                  </a:extLst>
                </a:gridCol>
              </a:tblGrid>
              <a:tr h="500042">
                <a:tc>
                  <a:txBody>
                    <a:bodyPr/>
                    <a:lstStyle/>
                    <a:p>
                      <a:r>
                        <a:rPr lang="tr-TR" dirty="0"/>
                        <a:t>S.N.</a:t>
                      </a:r>
                    </a:p>
                  </a:txBody>
                  <a:tcPr/>
                </a:tc>
                <a:tc>
                  <a:txBody>
                    <a:bodyPr/>
                    <a:lstStyle/>
                    <a:p>
                      <a:endParaRPr lang="tr-TR" sz="1600" dirty="0"/>
                    </a:p>
                  </a:txBody>
                  <a:tcPr/>
                </a:tc>
                <a:tc>
                  <a:txBody>
                    <a:bodyPr/>
                    <a:lstStyle/>
                    <a:p>
                      <a:r>
                        <a:rPr lang="tr-TR" dirty="0"/>
                        <a:t>A</a:t>
                      </a:r>
                    </a:p>
                  </a:txBody>
                  <a:tcPr/>
                </a:tc>
                <a:tc>
                  <a:txBody>
                    <a:bodyPr/>
                    <a:lstStyle/>
                    <a:p>
                      <a:r>
                        <a:rPr lang="tr-TR" dirty="0"/>
                        <a:t>B</a:t>
                      </a:r>
                    </a:p>
                  </a:txBody>
                  <a:tcPr/>
                </a:tc>
                <a:tc>
                  <a:txBody>
                    <a:bodyPr/>
                    <a:lstStyle/>
                    <a:p>
                      <a:r>
                        <a:rPr lang="tr-TR" dirty="0"/>
                        <a:t>C</a:t>
                      </a:r>
                    </a:p>
                  </a:txBody>
                  <a:tcPr/>
                </a:tc>
                <a:tc>
                  <a:txBody>
                    <a:bodyPr/>
                    <a:lstStyle/>
                    <a:p>
                      <a:r>
                        <a:rPr lang="tr-TR" dirty="0"/>
                        <a:t>D</a:t>
                      </a:r>
                    </a:p>
                  </a:txBody>
                  <a:tcPr/>
                </a:tc>
                <a:extLst>
                  <a:ext uri="{0D108BD9-81ED-4DB2-BD59-A6C34878D82A}">
                    <a16:rowId xmlns:a16="http://schemas.microsoft.com/office/drawing/2014/main" val="10000"/>
                  </a:ext>
                </a:extLst>
              </a:tr>
              <a:tr h="492616">
                <a:tc>
                  <a:txBody>
                    <a:bodyPr/>
                    <a:lstStyle/>
                    <a:p>
                      <a:r>
                        <a:rPr kumimoji="0" lang="tr-TR" sz="1400" kern="1200" baseline="0" dirty="0">
                          <a:solidFill>
                            <a:schemeClr val="dk1"/>
                          </a:solidFill>
                          <a:latin typeface="+mn-lt"/>
                          <a:ea typeface="+mn-ea"/>
                          <a:cs typeface="+mn-cs"/>
                        </a:rPr>
                        <a:t>31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600" kern="1200" baseline="0" dirty="0">
                          <a:solidFill>
                            <a:schemeClr val="dk1"/>
                          </a:solidFill>
                          <a:latin typeface="+mn-lt"/>
                          <a:ea typeface="+mn-ea"/>
                          <a:cs typeface="+mn-cs"/>
                        </a:rPr>
                        <a:t>Müzisyenler, Şarkıcılar ve müzik parçaları ile ilgili koleksiyonlar yapar. 	</a:t>
                      </a:r>
                    </a:p>
                  </a:txBody>
                  <a:tcPr/>
                </a:tc>
                <a:tc>
                  <a:txBody>
                    <a:bodyPr/>
                    <a:lstStyle/>
                    <a:p>
                      <a:endParaRPr lang="tr-TR"/>
                    </a:p>
                  </a:txBody>
                  <a:tcPr/>
                </a:tc>
                <a:tc>
                  <a:txBody>
                    <a:bodyPr/>
                    <a:lstStyle/>
                    <a:p>
                      <a:endParaRPr lang="tr-TR" dirty="0"/>
                    </a:p>
                  </a:txBody>
                  <a:tcPr/>
                </a:tc>
                <a:tc>
                  <a:txBody>
                    <a:bodyPr/>
                    <a:lstStyle/>
                    <a:p>
                      <a:endParaRPr lang="tr-TR"/>
                    </a:p>
                  </a:txBody>
                  <a:tcPr/>
                </a:tc>
                <a:tc>
                  <a:txBody>
                    <a:bodyPr/>
                    <a:lstStyle/>
                    <a:p>
                      <a:endParaRPr lang="tr-TR"/>
                    </a:p>
                  </a:txBody>
                  <a:tcPr/>
                </a:tc>
                <a:extLst>
                  <a:ext uri="{0D108BD9-81ED-4DB2-BD59-A6C34878D82A}">
                    <a16:rowId xmlns:a16="http://schemas.microsoft.com/office/drawing/2014/main" val="10001"/>
                  </a:ext>
                </a:extLst>
              </a:tr>
              <a:tr h="584510">
                <a:tc>
                  <a:txBody>
                    <a:bodyPr/>
                    <a:lstStyle/>
                    <a:p>
                      <a:r>
                        <a:rPr lang="tr-TR" sz="1400" dirty="0"/>
                        <a:t>32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600" kern="1200" baseline="0" dirty="0">
                          <a:solidFill>
                            <a:schemeClr val="dk1"/>
                          </a:solidFill>
                          <a:latin typeface="+mn-lt"/>
                          <a:ea typeface="+mn-ea"/>
                          <a:cs typeface="+mn-cs"/>
                        </a:rPr>
                        <a:t>Duygu ve düşüncelerini anlatmak için müziği bir araç olarak kullanır. 	</a:t>
                      </a:r>
                    </a:p>
                  </a:txBody>
                  <a:tcPr/>
                </a:tc>
                <a:tc>
                  <a:txBody>
                    <a:bodyPr/>
                    <a:lstStyle/>
                    <a:p>
                      <a:endParaRPr lang="tr-TR" dirty="0"/>
                    </a:p>
                  </a:txBody>
                  <a:tcPr/>
                </a:tc>
                <a:tc>
                  <a:txBody>
                    <a:bodyPr/>
                    <a:lstStyle/>
                    <a:p>
                      <a:endParaRPr lang="tr-TR" dirty="0"/>
                    </a:p>
                  </a:txBody>
                  <a:tcPr/>
                </a:tc>
                <a:tc>
                  <a:txBody>
                    <a:bodyPr/>
                    <a:lstStyle/>
                    <a:p>
                      <a:endParaRPr lang="tr-TR"/>
                    </a:p>
                  </a:txBody>
                  <a:tcPr/>
                </a:tc>
                <a:tc>
                  <a:txBody>
                    <a:bodyPr/>
                    <a:lstStyle/>
                    <a:p>
                      <a:endParaRPr lang="tr-TR"/>
                    </a:p>
                  </a:txBody>
                  <a:tcPr/>
                </a:tc>
                <a:extLst>
                  <a:ext uri="{0D108BD9-81ED-4DB2-BD59-A6C34878D82A}">
                    <a16:rowId xmlns:a16="http://schemas.microsoft.com/office/drawing/2014/main" val="10002"/>
                  </a:ext>
                </a:extLst>
              </a:tr>
              <a:tr h="509607">
                <a:tc>
                  <a:txBody>
                    <a:bodyPr/>
                    <a:lstStyle/>
                    <a:p>
                      <a:r>
                        <a:rPr lang="tr-TR" sz="1400" dirty="0"/>
                        <a:t>33</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600" kern="1200" baseline="0" dirty="0">
                          <a:solidFill>
                            <a:schemeClr val="dk1"/>
                          </a:solidFill>
                          <a:latin typeface="+mn-lt"/>
                          <a:ea typeface="+mn-ea"/>
                          <a:cs typeface="+mn-cs"/>
                        </a:rPr>
                        <a:t>Çeşitli konularda resim ve çizim yapmaktan hoşlanır. 	</a:t>
                      </a:r>
                    </a:p>
                  </a:txBody>
                  <a:tcPr/>
                </a:tc>
                <a:tc>
                  <a:txBody>
                    <a:bodyPr/>
                    <a:lstStyle/>
                    <a:p>
                      <a:endParaRPr lang="tr-TR"/>
                    </a:p>
                  </a:txBody>
                  <a:tcPr/>
                </a:tc>
                <a:tc>
                  <a:txBody>
                    <a:bodyPr/>
                    <a:lstStyle/>
                    <a:p>
                      <a:endParaRPr lang="tr-TR" dirty="0"/>
                    </a:p>
                  </a:txBody>
                  <a:tcPr/>
                </a:tc>
                <a:tc>
                  <a:txBody>
                    <a:bodyPr/>
                    <a:lstStyle/>
                    <a:p>
                      <a:endParaRPr lang="tr-TR"/>
                    </a:p>
                  </a:txBody>
                  <a:tcPr/>
                </a:tc>
                <a:tc>
                  <a:txBody>
                    <a:bodyPr/>
                    <a:lstStyle/>
                    <a:p>
                      <a:endParaRPr lang="tr-TR"/>
                    </a:p>
                  </a:txBody>
                  <a:tcPr/>
                </a:tc>
                <a:extLst>
                  <a:ext uri="{0D108BD9-81ED-4DB2-BD59-A6C34878D82A}">
                    <a16:rowId xmlns:a16="http://schemas.microsoft.com/office/drawing/2014/main" val="10003"/>
                  </a:ext>
                </a:extLst>
              </a:tr>
              <a:tr h="509607">
                <a:tc>
                  <a:txBody>
                    <a:bodyPr/>
                    <a:lstStyle/>
                    <a:p>
                      <a:r>
                        <a:rPr lang="tr-TR" sz="1400" dirty="0"/>
                        <a:t>34</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600" kern="1200" baseline="0" dirty="0">
                          <a:solidFill>
                            <a:schemeClr val="dk1"/>
                          </a:solidFill>
                          <a:latin typeface="+mn-lt"/>
                          <a:ea typeface="+mn-ea"/>
                          <a:cs typeface="+mn-cs"/>
                        </a:rPr>
                        <a:t>Resimleri planlar, resimlere derinlik verir. 	</a:t>
                      </a:r>
                    </a:p>
                  </a:txBody>
                  <a:tcPr/>
                </a:tc>
                <a:tc>
                  <a:txBody>
                    <a:bodyPr/>
                    <a:lstStyle/>
                    <a:p>
                      <a:endParaRPr lang="tr-TR"/>
                    </a:p>
                  </a:txBody>
                  <a:tcPr/>
                </a:tc>
                <a:tc>
                  <a:txBody>
                    <a:bodyPr/>
                    <a:lstStyle/>
                    <a:p>
                      <a:endParaRPr lang="tr-TR" dirty="0"/>
                    </a:p>
                  </a:txBody>
                  <a:tcPr/>
                </a:tc>
                <a:tc>
                  <a:txBody>
                    <a:bodyPr/>
                    <a:lstStyle/>
                    <a:p>
                      <a:endParaRPr lang="tr-TR"/>
                    </a:p>
                  </a:txBody>
                  <a:tcPr/>
                </a:tc>
                <a:tc>
                  <a:txBody>
                    <a:bodyPr/>
                    <a:lstStyle/>
                    <a:p>
                      <a:endParaRPr lang="tr-TR"/>
                    </a:p>
                  </a:txBody>
                  <a:tcPr/>
                </a:tc>
                <a:extLst>
                  <a:ext uri="{0D108BD9-81ED-4DB2-BD59-A6C34878D82A}">
                    <a16:rowId xmlns:a16="http://schemas.microsoft.com/office/drawing/2014/main" val="10004"/>
                  </a:ext>
                </a:extLst>
              </a:tr>
              <a:tr h="550570">
                <a:tc>
                  <a:txBody>
                    <a:bodyPr/>
                    <a:lstStyle/>
                    <a:p>
                      <a:r>
                        <a:rPr lang="tr-TR" sz="1400" dirty="0"/>
                        <a:t>35</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600" kern="1200" baseline="0" dirty="0">
                          <a:solidFill>
                            <a:schemeClr val="dk1"/>
                          </a:solidFill>
                          <a:latin typeface="+mn-lt"/>
                          <a:ea typeface="+mn-ea"/>
                          <a:cs typeface="+mn-cs"/>
                        </a:rPr>
                        <a:t>Parçalar arasında uygun oranlar kullanır 	</a:t>
                      </a:r>
                    </a:p>
                  </a:txBody>
                  <a:tcPr/>
                </a:tc>
                <a:tc>
                  <a:txBody>
                    <a:bodyPr/>
                    <a:lstStyle/>
                    <a:p>
                      <a:endParaRPr lang="tr-TR"/>
                    </a:p>
                  </a:txBody>
                  <a:tcPr/>
                </a:tc>
                <a:tc>
                  <a:txBody>
                    <a:bodyPr/>
                    <a:lstStyle/>
                    <a:p>
                      <a:endParaRPr lang="tr-TR" dirty="0"/>
                    </a:p>
                  </a:txBody>
                  <a:tcPr/>
                </a:tc>
                <a:tc>
                  <a:txBody>
                    <a:bodyPr/>
                    <a:lstStyle/>
                    <a:p>
                      <a:endParaRPr lang="tr-TR"/>
                    </a:p>
                  </a:txBody>
                  <a:tcPr/>
                </a:tc>
                <a:tc>
                  <a:txBody>
                    <a:bodyPr/>
                    <a:lstStyle/>
                    <a:p>
                      <a:endParaRPr lang="tr-TR"/>
                    </a:p>
                  </a:txBody>
                  <a:tcPr/>
                </a:tc>
                <a:extLst>
                  <a:ext uri="{0D108BD9-81ED-4DB2-BD59-A6C34878D82A}">
                    <a16:rowId xmlns:a16="http://schemas.microsoft.com/office/drawing/2014/main" val="10005"/>
                  </a:ext>
                </a:extLst>
              </a:tr>
              <a:tr h="509607">
                <a:tc>
                  <a:txBody>
                    <a:bodyPr/>
                    <a:lstStyle/>
                    <a:p>
                      <a:r>
                        <a:rPr lang="tr-TR" sz="1400" dirty="0"/>
                        <a:t>36</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600" kern="1200" baseline="0" dirty="0">
                          <a:solidFill>
                            <a:schemeClr val="dk1"/>
                          </a:solidFill>
                          <a:latin typeface="+mn-lt"/>
                          <a:ea typeface="+mn-ea"/>
                          <a:cs typeface="+mn-cs"/>
                        </a:rPr>
                        <a:t>Resim çalışmaları için çok zaman harcar. 	</a:t>
                      </a:r>
                    </a:p>
                  </a:txBody>
                  <a:tcPr/>
                </a:tc>
                <a:tc>
                  <a:txBody>
                    <a:bodyPr/>
                    <a:lstStyle/>
                    <a:p>
                      <a:endParaRPr lang="tr-TR"/>
                    </a:p>
                  </a:txBody>
                  <a:tcPr/>
                </a:tc>
                <a:tc>
                  <a:txBody>
                    <a:bodyPr/>
                    <a:lstStyle/>
                    <a:p>
                      <a:endParaRPr lang="tr-TR" dirty="0"/>
                    </a:p>
                  </a:txBody>
                  <a:tcPr/>
                </a:tc>
                <a:tc>
                  <a:txBody>
                    <a:bodyPr/>
                    <a:lstStyle/>
                    <a:p>
                      <a:endParaRPr lang="tr-TR" dirty="0"/>
                    </a:p>
                  </a:txBody>
                  <a:tcPr/>
                </a:tc>
                <a:tc>
                  <a:txBody>
                    <a:bodyPr/>
                    <a:lstStyle/>
                    <a:p>
                      <a:endParaRPr lang="tr-TR"/>
                    </a:p>
                  </a:txBody>
                  <a:tcPr/>
                </a:tc>
                <a:extLst>
                  <a:ext uri="{0D108BD9-81ED-4DB2-BD59-A6C34878D82A}">
                    <a16:rowId xmlns:a16="http://schemas.microsoft.com/office/drawing/2014/main" val="10006"/>
                  </a:ext>
                </a:extLst>
              </a:tr>
              <a:tr h="509607">
                <a:tc>
                  <a:txBody>
                    <a:bodyPr/>
                    <a:lstStyle/>
                    <a:p>
                      <a:r>
                        <a:rPr lang="tr-TR" sz="1400" dirty="0"/>
                        <a:t>37</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600" kern="1200" baseline="0" dirty="0">
                          <a:solidFill>
                            <a:schemeClr val="dk1"/>
                          </a:solidFill>
                          <a:latin typeface="+mn-lt"/>
                          <a:ea typeface="+mn-ea"/>
                          <a:cs typeface="+mn-cs"/>
                        </a:rPr>
                        <a:t>Çamurdan, sabundan, plastili gibi yumuşak gereçlerle nesneler yapmaya ilgi gösterir. </a:t>
                      </a:r>
                    </a:p>
                  </a:txBody>
                  <a:tcPr/>
                </a:tc>
                <a:tc>
                  <a:txBody>
                    <a:bodyPr/>
                    <a:lstStyle/>
                    <a:p>
                      <a:endParaRPr lang="tr-TR"/>
                    </a:p>
                  </a:txBody>
                  <a:tcPr/>
                </a:tc>
                <a:tc>
                  <a:txBody>
                    <a:bodyPr/>
                    <a:lstStyle/>
                    <a:p>
                      <a:endParaRPr lang="tr-TR" dirty="0"/>
                    </a:p>
                  </a:txBody>
                  <a:tcPr/>
                </a:tc>
                <a:tc>
                  <a:txBody>
                    <a:bodyPr/>
                    <a:lstStyle/>
                    <a:p>
                      <a:endParaRPr lang="tr-TR" dirty="0"/>
                    </a:p>
                  </a:txBody>
                  <a:tcPr/>
                </a:tc>
                <a:tc>
                  <a:txBody>
                    <a:bodyPr/>
                    <a:lstStyle/>
                    <a:p>
                      <a:endParaRPr lang="tr-TR" dirty="0"/>
                    </a:p>
                  </a:txBody>
                  <a:tcPr/>
                </a:tc>
                <a:extLst>
                  <a:ext uri="{0D108BD9-81ED-4DB2-BD59-A6C34878D82A}">
                    <a16:rowId xmlns:a16="http://schemas.microsoft.com/office/drawing/2014/main" val="10007"/>
                  </a:ext>
                </a:extLst>
              </a:tr>
              <a:tr h="550570">
                <a:tc>
                  <a:txBody>
                    <a:bodyPr/>
                    <a:lstStyle/>
                    <a:p>
                      <a:r>
                        <a:rPr lang="tr-TR" sz="1400" dirty="0"/>
                        <a:t>38</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600" kern="1200" baseline="0" dirty="0">
                          <a:solidFill>
                            <a:schemeClr val="dk1"/>
                          </a:solidFill>
                          <a:latin typeface="+mn-lt"/>
                          <a:ea typeface="+mn-ea"/>
                          <a:cs typeface="+mn-cs"/>
                        </a:rPr>
                        <a:t>Diğer insanların sanat ve resim çalışmalarına (resim ve heykel sergileri gibi) özel ilgi duyar. 	</a:t>
                      </a:r>
                    </a:p>
                  </a:txBody>
                  <a:tcPr/>
                </a:tc>
                <a:tc>
                  <a:txBody>
                    <a:bodyPr/>
                    <a:lstStyle/>
                    <a:p>
                      <a:endParaRPr lang="tr-TR" dirty="0"/>
                    </a:p>
                  </a:txBody>
                  <a:tcPr/>
                </a:tc>
                <a:tc>
                  <a:txBody>
                    <a:bodyPr/>
                    <a:lstStyle/>
                    <a:p>
                      <a:endParaRPr lang="tr-TR" dirty="0"/>
                    </a:p>
                  </a:txBody>
                  <a:tcPr/>
                </a:tc>
                <a:tc>
                  <a:txBody>
                    <a:bodyPr/>
                    <a:lstStyle/>
                    <a:p>
                      <a:endParaRPr lang="tr-TR"/>
                    </a:p>
                  </a:txBody>
                  <a:tcPr/>
                </a:tc>
                <a:tc>
                  <a:txBody>
                    <a:bodyPr/>
                    <a:lstStyle/>
                    <a:p>
                      <a:endParaRPr lang="tr-TR"/>
                    </a:p>
                  </a:txBody>
                  <a:tcPr/>
                </a:tc>
                <a:extLst>
                  <a:ext uri="{0D108BD9-81ED-4DB2-BD59-A6C34878D82A}">
                    <a16:rowId xmlns:a16="http://schemas.microsoft.com/office/drawing/2014/main" val="10008"/>
                  </a:ext>
                </a:extLst>
              </a:tr>
              <a:tr h="550570">
                <a:tc>
                  <a:txBody>
                    <a:bodyPr/>
                    <a:lstStyle/>
                    <a:p>
                      <a:r>
                        <a:rPr lang="tr-TR" sz="1400" dirty="0"/>
                        <a:t>39</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600" kern="1200" baseline="0" dirty="0">
                          <a:solidFill>
                            <a:schemeClr val="dk1"/>
                          </a:solidFill>
                          <a:latin typeface="+mn-lt"/>
                          <a:ea typeface="+mn-ea"/>
                          <a:cs typeface="+mn-cs"/>
                        </a:rPr>
                        <a:t>Duygu ve düşüncelerini resimle anlatmaya isteklidir. 	</a:t>
                      </a: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extLst>
                  <a:ext uri="{0D108BD9-81ED-4DB2-BD59-A6C34878D82A}">
                    <a16:rowId xmlns:a16="http://schemas.microsoft.com/office/drawing/2014/main" val="10009"/>
                  </a:ext>
                </a:extLst>
              </a:tr>
              <a:tr h="509607">
                <a:tc>
                  <a:txBody>
                    <a:bodyPr/>
                    <a:lstStyle/>
                    <a:p>
                      <a:r>
                        <a:rPr lang="tr-TR" sz="1400" dirty="0"/>
                        <a:t>40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600" kern="1200" baseline="0" dirty="0">
                          <a:solidFill>
                            <a:schemeClr val="dk1"/>
                          </a:solidFill>
                          <a:latin typeface="+mn-lt"/>
                          <a:ea typeface="+mn-ea"/>
                          <a:cs typeface="+mn-cs"/>
                        </a:rPr>
                        <a:t>Çeşitli resim ve çizimlere özgün yorumlar getirir. </a:t>
                      </a: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dirty="0"/>
                    </a:p>
                  </a:txBody>
                  <a:tcPr/>
                </a:tc>
                <a:extLst>
                  <a:ext uri="{0D108BD9-81ED-4DB2-BD59-A6C34878D82A}">
                    <a16:rowId xmlns:a16="http://schemas.microsoft.com/office/drawing/2014/main" val="10010"/>
                  </a:ext>
                </a:extLst>
              </a:tr>
            </a:tbl>
          </a:graphicData>
        </a:graphic>
      </p:graphicFrame>
      <p:sp>
        <p:nvSpPr>
          <p:cNvPr id="3" name="2 Altbilgi Yer Tutucusu"/>
          <p:cNvSpPr>
            <a:spLocks noGrp="1"/>
          </p:cNvSpPr>
          <p:nvPr>
            <p:ph type="ftr" sz="quarter" idx="11"/>
          </p:nvPr>
        </p:nvSpPr>
        <p:spPr/>
        <p:txBody>
          <a:bodyPr/>
          <a:lstStyle/>
          <a:p>
            <a:r>
              <a:rPr lang="tr-TR" dirty="0"/>
              <a:t>Özel Yeteneklerin Geliştirilmesi Daire Başkanlığı</a:t>
            </a:r>
          </a:p>
        </p:txBody>
      </p:sp>
      <p:sp>
        <p:nvSpPr>
          <p:cNvPr id="4" name="3 Slayt Numarası Yer Tutucusu"/>
          <p:cNvSpPr>
            <a:spLocks noGrp="1"/>
          </p:cNvSpPr>
          <p:nvPr>
            <p:ph type="sldNum" sz="quarter" idx="12"/>
          </p:nvPr>
        </p:nvSpPr>
        <p:spPr/>
        <p:txBody>
          <a:bodyPr/>
          <a:lstStyle/>
          <a:p>
            <a:pPr>
              <a:defRPr/>
            </a:pPr>
            <a:fld id="{ADD943AC-D8E1-497C-AC23-F41D5B2683CD}" type="slidenum">
              <a:rPr lang="en-US" smtClean="0"/>
              <a:pPr>
                <a:defRPr/>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1" name="2 İçerik Yer Tutucusu"/>
          <p:cNvSpPr>
            <a:spLocks noGrp="1"/>
          </p:cNvSpPr>
          <p:nvPr>
            <p:ph idx="1"/>
          </p:nvPr>
        </p:nvSpPr>
        <p:spPr>
          <a:xfrm>
            <a:off x="1619672" y="332656"/>
            <a:ext cx="7072313" cy="4471988"/>
          </a:xfrm>
        </p:spPr>
        <p:txBody>
          <a:bodyPr/>
          <a:lstStyle/>
          <a:p>
            <a:pPr>
              <a:buNone/>
            </a:pPr>
            <a:r>
              <a:rPr lang="tr-TR" sz="2000" b="1" dirty="0">
                <a:solidFill>
                  <a:schemeClr val="tx1"/>
                </a:solidFill>
                <a:effectLst>
                  <a:outerShdw blurRad="38100" dist="38100" dir="2700000" algn="tl">
                    <a:srgbClr val="000000">
                      <a:alpha val="43137"/>
                    </a:srgbClr>
                  </a:outerShdw>
                </a:effectLst>
                <a:latin typeface="Verdana" pitchFamily="34" charset="0"/>
              </a:rPr>
              <a:t>Toplumu oluşturan bireylerin;  </a:t>
            </a:r>
            <a:endParaRPr lang="tr-TR" sz="2000" dirty="0">
              <a:effectLst>
                <a:outerShdw blurRad="38100" dist="38100" dir="2700000" algn="tl">
                  <a:srgbClr val="000000">
                    <a:alpha val="43137"/>
                  </a:srgbClr>
                </a:outerShdw>
              </a:effectLst>
              <a:latin typeface="Verdana" pitchFamily="34" charset="0"/>
            </a:endParaRPr>
          </a:p>
          <a:p>
            <a:pPr eaLnBrk="1" hangingPunct="1"/>
            <a:r>
              <a:rPr lang="tr-TR" sz="2000" dirty="0">
                <a:effectLst>
                  <a:outerShdw blurRad="38100" dist="38100" dir="2700000" algn="tl">
                    <a:srgbClr val="000000">
                      <a:alpha val="43137"/>
                    </a:srgbClr>
                  </a:outerShdw>
                </a:effectLst>
                <a:latin typeface="Verdana" pitchFamily="34" charset="0"/>
              </a:rPr>
              <a:t>%95’inin  normal zeka,</a:t>
            </a:r>
          </a:p>
          <a:p>
            <a:pPr eaLnBrk="1" hangingPunct="1"/>
            <a:r>
              <a:rPr lang="tr-TR" sz="2000" dirty="0">
                <a:effectLst>
                  <a:outerShdw blurRad="38100" dist="38100" dir="2700000" algn="tl">
                    <a:srgbClr val="000000">
                      <a:alpha val="43137"/>
                    </a:srgbClr>
                  </a:outerShdw>
                </a:effectLst>
                <a:latin typeface="Verdana" pitchFamily="34" charset="0"/>
              </a:rPr>
              <a:t>%3’ünün  normal zekanın altı,</a:t>
            </a:r>
          </a:p>
          <a:p>
            <a:pPr eaLnBrk="1" hangingPunct="1"/>
            <a:r>
              <a:rPr lang="tr-TR" sz="2000" dirty="0">
                <a:effectLst>
                  <a:outerShdw blurRad="38100" dist="38100" dir="2700000" algn="tl">
                    <a:srgbClr val="000000">
                      <a:alpha val="43137"/>
                    </a:srgbClr>
                  </a:outerShdw>
                </a:effectLst>
                <a:latin typeface="Verdana" pitchFamily="34" charset="0"/>
              </a:rPr>
              <a:t>% 2’sinin yetenekli olduğu kabul edilmektedir.</a:t>
            </a:r>
          </a:p>
          <a:p>
            <a:pPr eaLnBrk="1" hangingPunct="1"/>
            <a:endParaRPr lang="tr-TR" sz="2000" dirty="0">
              <a:effectLst>
                <a:outerShdw blurRad="38100" dist="38100" dir="2700000" algn="tl">
                  <a:srgbClr val="000000">
                    <a:alpha val="43137"/>
                  </a:srgbClr>
                </a:outerShdw>
              </a:effectLst>
              <a:latin typeface="Verdana" pitchFamily="34" charset="0"/>
            </a:endParaRPr>
          </a:p>
        </p:txBody>
      </p:sp>
      <p:graphicFrame>
        <p:nvGraphicFramePr>
          <p:cNvPr id="5" name="Grafik 4"/>
          <p:cNvGraphicFramePr>
            <a:graphicFrameLocks/>
          </p:cNvGraphicFramePr>
          <p:nvPr>
            <p:extLst>
              <p:ext uri="{D42A27DB-BD31-4B8C-83A1-F6EECF244321}">
                <p14:modId xmlns:p14="http://schemas.microsoft.com/office/powerpoint/2010/main" val="2573706556"/>
              </p:ext>
            </p:extLst>
          </p:nvPr>
        </p:nvGraphicFramePr>
        <p:xfrm>
          <a:off x="1043608" y="2276872"/>
          <a:ext cx="7128792" cy="4176464"/>
        </p:xfrm>
        <a:graphic>
          <a:graphicData uri="http://schemas.openxmlformats.org/drawingml/2006/chart">
            <c:chart xmlns:c="http://schemas.openxmlformats.org/drawingml/2006/chart" xmlns:r="http://schemas.openxmlformats.org/officeDocument/2006/relationships" r:id="rId2"/>
          </a:graphicData>
        </a:graphic>
      </p:graphicFrame>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568" y="188640"/>
            <a:ext cx="1219200" cy="121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ikdörtgen 1"/>
          <p:cNvSpPr/>
          <p:nvPr/>
        </p:nvSpPr>
        <p:spPr>
          <a:xfrm>
            <a:off x="5364088" y="6021288"/>
            <a:ext cx="2584362" cy="369332"/>
          </a:xfrm>
          <a:prstGeom prst="rect">
            <a:avLst/>
          </a:prstGeom>
        </p:spPr>
        <p:txBody>
          <a:bodyPr wrap="none">
            <a:spAutoFit/>
          </a:bodyPr>
          <a:lstStyle/>
          <a:p>
            <a:r>
              <a:rPr lang="tr-TR" dirty="0" err="1"/>
              <a:t>Marland</a:t>
            </a:r>
            <a:r>
              <a:rPr lang="tr-TR" dirty="0"/>
              <a:t> Raporu (1972)</a:t>
            </a:r>
          </a:p>
        </p:txBody>
      </p:sp>
      <p:sp>
        <p:nvSpPr>
          <p:cNvPr id="7" name="Slayt Numarası Yer Tutucusu 6"/>
          <p:cNvSpPr>
            <a:spLocks noGrp="1"/>
          </p:cNvSpPr>
          <p:nvPr>
            <p:ph type="sldNum" sz="quarter" idx="12"/>
          </p:nvPr>
        </p:nvSpPr>
        <p:spPr/>
        <p:txBody>
          <a:bodyPr/>
          <a:lstStyle/>
          <a:p>
            <a:pPr>
              <a:defRPr/>
            </a:pPr>
            <a:fld id="{ADD943AC-D8E1-497C-AC23-F41D5B2683CD}" type="slidenum">
              <a:rPr lang="en-US" smtClean="0"/>
              <a:pPr>
                <a:defRPr/>
              </a:pPr>
              <a:t>3</a:t>
            </a:fld>
            <a:endParaRPr lang="en-US"/>
          </a:p>
        </p:txBody>
      </p:sp>
      <p:sp>
        <p:nvSpPr>
          <p:cNvPr id="10" name="Altbilgi Yer Tutucusu 3"/>
          <p:cNvSpPr>
            <a:spLocks noGrp="1"/>
          </p:cNvSpPr>
          <p:nvPr>
            <p:ph type="ftr" sz="quarter" idx="11"/>
          </p:nvPr>
        </p:nvSpPr>
        <p:spPr>
          <a:xfrm>
            <a:off x="4860032" y="6408624"/>
            <a:ext cx="4008352" cy="365125"/>
          </a:xfrm>
        </p:spPr>
        <p:txBody>
          <a:bodyPr/>
          <a:lstStyle/>
          <a:p>
            <a:r>
              <a:rPr lang="tr-TR" dirty="0">
                <a:solidFill>
                  <a:schemeClr val="bg1">
                    <a:lumMod val="50000"/>
                  </a:schemeClr>
                </a:solidFill>
                <a:effectLst>
                  <a:outerShdw blurRad="38100" dist="38100" dir="2700000" algn="tl">
                    <a:srgbClr val="000000">
                      <a:alpha val="43137"/>
                    </a:srgbClr>
                  </a:outerShdw>
                </a:effectLst>
              </a:rPr>
              <a:t>Özel Yeteneklerin Geliştirilmesi Daire Başkanlığı</a:t>
            </a:r>
          </a:p>
        </p:txBody>
      </p:sp>
    </p:spTree>
  </p:cSld>
  <p:clrMapOvr>
    <a:masterClrMapping/>
  </p:clrMapOvr>
  <p:transition spd="med">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İçerik Yer Tutucusu"/>
          <p:cNvGraphicFramePr>
            <a:graphicFrameLocks noGrp="1"/>
          </p:cNvGraphicFramePr>
          <p:nvPr>
            <p:ph idx="1"/>
          </p:nvPr>
        </p:nvGraphicFramePr>
        <p:xfrm>
          <a:off x="214282" y="0"/>
          <a:ext cx="8429684" cy="5137823"/>
        </p:xfrm>
        <a:graphic>
          <a:graphicData uri="http://schemas.openxmlformats.org/drawingml/2006/table">
            <a:tbl>
              <a:tblPr firstRow="1" bandRow="1">
                <a:tableStyleId>{5C22544A-7EE6-4342-B048-85BDC9FD1C3A}</a:tableStyleId>
              </a:tblPr>
              <a:tblGrid>
                <a:gridCol w="824463">
                  <a:extLst>
                    <a:ext uri="{9D8B030D-6E8A-4147-A177-3AD203B41FA5}">
                      <a16:colId xmlns:a16="http://schemas.microsoft.com/office/drawing/2014/main" val="20000"/>
                    </a:ext>
                  </a:extLst>
                </a:gridCol>
                <a:gridCol w="5785684">
                  <a:extLst>
                    <a:ext uri="{9D8B030D-6E8A-4147-A177-3AD203B41FA5}">
                      <a16:colId xmlns:a16="http://schemas.microsoft.com/office/drawing/2014/main" val="20001"/>
                    </a:ext>
                  </a:extLst>
                </a:gridCol>
                <a:gridCol w="475082">
                  <a:extLst>
                    <a:ext uri="{9D8B030D-6E8A-4147-A177-3AD203B41FA5}">
                      <a16:colId xmlns:a16="http://schemas.microsoft.com/office/drawing/2014/main" val="20002"/>
                    </a:ext>
                  </a:extLst>
                </a:gridCol>
                <a:gridCol w="448917">
                  <a:extLst>
                    <a:ext uri="{9D8B030D-6E8A-4147-A177-3AD203B41FA5}">
                      <a16:colId xmlns:a16="http://schemas.microsoft.com/office/drawing/2014/main" val="20003"/>
                    </a:ext>
                  </a:extLst>
                </a:gridCol>
                <a:gridCol w="426461">
                  <a:extLst>
                    <a:ext uri="{9D8B030D-6E8A-4147-A177-3AD203B41FA5}">
                      <a16:colId xmlns:a16="http://schemas.microsoft.com/office/drawing/2014/main" val="20004"/>
                    </a:ext>
                  </a:extLst>
                </a:gridCol>
                <a:gridCol w="469077">
                  <a:extLst>
                    <a:ext uri="{9D8B030D-6E8A-4147-A177-3AD203B41FA5}">
                      <a16:colId xmlns:a16="http://schemas.microsoft.com/office/drawing/2014/main" val="20005"/>
                    </a:ext>
                  </a:extLst>
                </a:gridCol>
              </a:tblGrid>
              <a:tr h="500042">
                <a:tc>
                  <a:txBody>
                    <a:bodyPr/>
                    <a:lstStyle/>
                    <a:p>
                      <a:r>
                        <a:rPr lang="tr-TR" dirty="0"/>
                        <a:t>S.N.</a:t>
                      </a:r>
                    </a:p>
                  </a:txBody>
                  <a:tcPr/>
                </a:tc>
                <a:tc>
                  <a:txBody>
                    <a:bodyPr/>
                    <a:lstStyle/>
                    <a:p>
                      <a:endParaRPr lang="tr-TR" sz="1600" dirty="0"/>
                    </a:p>
                  </a:txBody>
                  <a:tcPr/>
                </a:tc>
                <a:tc>
                  <a:txBody>
                    <a:bodyPr/>
                    <a:lstStyle/>
                    <a:p>
                      <a:r>
                        <a:rPr lang="tr-TR" dirty="0"/>
                        <a:t>A</a:t>
                      </a:r>
                    </a:p>
                  </a:txBody>
                  <a:tcPr/>
                </a:tc>
                <a:tc>
                  <a:txBody>
                    <a:bodyPr/>
                    <a:lstStyle/>
                    <a:p>
                      <a:r>
                        <a:rPr lang="tr-TR" dirty="0"/>
                        <a:t>B</a:t>
                      </a:r>
                    </a:p>
                  </a:txBody>
                  <a:tcPr/>
                </a:tc>
                <a:tc>
                  <a:txBody>
                    <a:bodyPr/>
                    <a:lstStyle/>
                    <a:p>
                      <a:r>
                        <a:rPr lang="tr-TR" dirty="0"/>
                        <a:t>C</a:t>
                      </a:r>
                    </a:p>
                  </a:txBody>
                  <a:tcPr/>
                </a:tc>
                <a:tc>
                  <a:txBody>
                    <a:bodyPr/>
                    <a:lstStyle/>
                    <a:p>
                      <a:r>
                        <a:rPr lang="tr-TR" dirty="0"/>
                        <a:t>D</a:t>
                      </a:r>
                    </a:p>
                  </a:txBody>
                  <a:tcPr/>
                </a:tc>
                <a:extLst>
                  <a:ext uri="{0D108BD9-81ED-4DB2-BD59-A6C34878D82A}">
                    <a16:rowId xmlns:a16="http://schemas.microsoft.com/office/drawing/2014/main" val="10000"/>
                  </a:ext>
                </a:extLst>
              </a:tr>
              <a:tr h="492616">
                <a:tc>
                  <a:txBody>
                    <a:bodyPr/>
                    <a:lstStyle/>
                    <a:p>
                      <a:r>
                        <a:rPr kumimoji="0" lang="tr-TR" sz="1400" kern="1200" baseline="0" dirty="0">
                          <a:solidFill>
                            <a:schemeClr val="dk1"/>
                          </a:solidFill>
                          <a:latin typeface="+mn-lt"/>
                          <a:ea typeface="+mn-ea"/>
                          <a:cs typeface="+mn-cs"/>
                        </a:rPr>
                        <a:t>41</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kern="1200" baseline="0" dirty="0">
                          <a:solidFill>
                            <a:schemeClr val="dk1"/>
                          </a:solidFill>
                          <a:latin typeface="+mn-lt"/>
                          <a:ea typeface="+mn-ea"/>
                          <a:cs typeface="+mn-cs"/>
                        </a:rPr>
                        <a:t>Resmi, kendi yaşantılarını ve duygularını ifade etmek için başarılı olarak kullanır. 	</a:t>
                      </a:r>
                    </a:p>
                  </a:txBody>
                  <a:tcPr/>
                </a:tc>
                <a:tc>
                  <a:txBody>
                    <a:bodyPr/>
                    <a:lstStyle/>
                    <a:p>
                      <a:endParaRPr lang="tr-TR"/>
                    </a:p>
                  </a:txBody>
                  <a:tcPr/>
                </a:tc>
                <a:tc>
                  <a:txBody>
                    <a:bodyPr/>
                    <a:lstStyle/>
                    <a:p>
                      <a:endParaRPr lang="tr-TR" dirty="0"/>
                    </a:p>
                  </a:txBody>
                  <a:tcPr/>
                </a:tc>
                <a:tc>
                  <a:txBody>
                    <a:bodyPr/>
                    <a:lstStyle/>
                    <a:p>
                      <a:endParaRPr lang="tr-TR"/>
                    </a:p>
                  </a:txBody>
                  <a:tcPr/>
                </a:tc>
                <a:tc>
                  <a:txBody>
                    <a:bodyPr/>
                    <a:lstStyle/>
                    <a:p>
                      <a:endParaRPr lang="tr-TR"/>
                    </a:p>
                  </a:txBody>
                  <a:tcPr/>
                </a:tc>
                <a:extLst>
                  <a:ext uri="{0D108BD9-81ED-4DB2-BD59-A6C34878D82A}">
                    <a16:rowId xmlns:a16="http://schemas.microsoft.com/office/drawing/2014/main" val="10001"/>
                  </a:ext>
                </a:extLst>
              </a:tr>
              <a:tr h="584510">
                <a:tc>
                  <a:txBody>
                    <a:bodyPr/>
                    <a:lstStyle/>
                    <a:p>
                      <a:r>
                        <a:rPr lang="tr-TR" sz="1400" dirty="0"/>
                        <a:t>42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kern="1200" baseline="0" dirty="0">
                          <a:solidFill>
                            <a:schemeClr val="dk1"/>
                          </a:solidFill>
                          <a:latin typeface="+mn-lt"/>
                          <a:ea typeface="+mn-ea"/>
                          <a:cs typeface="+mn-cs"/>
                        </a:rPr>
                        <a:t>Diğer çocukların yaptığından değişik çizimler ve resimler yapar. 	</a:t>
                      </a:r>
                    </a:p>
                  </a:txBody>
                  <a:tcPr/>
                </a:tc>
                <a:tc>
                  <a:txBody>
                    <a:bodyPr/>
                    <a:lstStyle/>
                    <a:p>
                      <a:endParaRPr lang="tr-TR" dirty="0"/>
                    </a:p>
                  </a:txBody>
                  <a:tcPr/>
                </a:tc>
                <a:tc>
                  <a:txBody>
                    <a:bodyPr/>
                    <a:lstStyle/>
                    <a:p>
                      <a:endParaRPr lang="tr-TR" dirty="0"/>
                    </a:p>
                  </a:txBody>
                  <a:tcPr/>
                </a:tc>
                <a:tc>
                  <a:txBody>
                    <a:bodyPr/>
                    <a:lstStyle/>
                    <a:p>
                      <a:endParaRPr lang="tr-TR"/>
                    </a:p>
                  </a:txBody>
                  <a:tcPr/>
                </a:tc>
                <a:tc>
                  <a:txBody>
                    <a:bodyPr/>
                    <a:lstStyle/>
                    <a:p>
                      <a:endParaRPr lang="tr-TR"/>
                    </a:p>
                  </a:txBody>
                  <a:tcPr/>
                </a:tc>
                <a:extLst>
                  <a:ext uri="{0D108BD9-81ED-4DB2-BD59-A6C34878D82A}">
                    <a16:rowId xmlns:a16="http://schemas.microsoft.com/office/drawing/2014/main" val="10002"/>
                  </a:ext>
                </a:extLst>
              </a:tr>
              <a:tr h="509607">
                <a:tc>
                  <a:txBody>
                    <a:bodyPr/>
                    <a:lstStyle/>
                    <a:p>
                      <a:r>
                        <a:rPr lang="tr-TR" sz="1400" dirty="0"/>
                        <a:t>43</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kern="1200" baseline="0" dirty="0">
                          <a:solidFill>
                            <a:schemeClr val="dk1"/>
                          </a:solidFill>
                          <a:latin typeface="+mn-lt"/>
                          <a:ea typeface="+mn-ea"/>
                          <a:cs typeface="+mn-cs"/>
                        </a:rPr>
                        <a:t>Enerjiktir. 	</a:t>
                      </a:r>
                    </a:p>
                  </a:txBody>
                  <a:tcPr/>
                </a:tc>
                <a:tc>
                  <a:txBody>
                    <a:bodyPr/>
                    <a:lstStyle/>
                    <a:p>
                      <a:endParaRPr lang="tr-TR"/>
                    </a:p>
                  </a:txBody>
                  <a:tcPr/>
                </a:tc>
                <a:tc>
                  <a:txBody>
                    <a:bodyPr/>
                    <a:lstStyle/>
                    <a:p>
                      <a:endParaRPr lang="tr-TR" dirty="0"/>
                    </a:p>
                  </a:txBody>
                  <a:tcPr/>
                </a:tc>
                <a:tc>
                  <a:txBody>
                    <a:bodyPr/>
                    <a:lstStyle/>
                    <a:p>
                      <a:endParaRPr lang="tr-TR"/>
                    </a:p>
                  </a:txBody>
                  <a:tcPr/>
                </a:tc>
                <a:tc>
                  <a:txBody>
                    <a:bodyPr/>
                    <a:lstStyle/>
                    <a:p>
                      <a:endParaRPr lang="tr-TR"/>
                    </a:p>
                  </a:txBody>
                  <a:tcPr/>
                </a:tc>
                <a:extLst>
                  <a:ext uri="{0D108BD9-81ED-4DB2-BD59-A6C34878D82A}">
                    <a16:rowId xmlns:a16="http://schemas.microsoft.com/office/drawing/2014/main" val="10003"/>
                  </a:ext>
                </a:extLst>
              </a:tr>
              <a:tr h="509607">
                <a:tc>
                  <a:txBody>
                    <a:bodyPr/>
                    <a:lstStyle/>
                    <a:p>
                      <a:r>
                        <a:rPr lang="tr-TR" sz="1400" dirty="0"/>
                        <a:t>44</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kern="1200" baseline="0" dirty="0">
                          <a:solidFill>
                            <a:schemeClr val="dk1"/>
                          </a:solidFill>
                          <a:latin typeface="+mn-lt"/>
                          <a:ea typeface="+mn-ea"/>
                          <a:cs typeface="+mn-cs"/>
                        </a:rPr>
                        <a:t>Yarış gerektiren oyunlara katılmaktan hoşlanır. 	</a:t>
                      </a:r>
                    </a:p>
                  </a:txBody>
                  <a:tcPr/>
                </a:tc>
                <a:tc>
                  <a:txBody>
                    <a:bodyPr/>
                    <a:lstStyle/>
                    <a:p>
                      <a:endParaRPr lang="tr-TR"/>
                    </a:p>
                  </a:txBody>
                  <a:tcPr/>
                </a:tc>
                <a:tc>
                  <a:txBody>
                    <a:bodyPr/>
                    <a:lstStyle/>
                    <a:p>
                      <a:endParaRPr lang="tr-TR" dirty="0"/>
                    </a:p>
                  </a:txBody>
                  <a:tcPr/>
                </a:tc>
                <a:tc>
                  <a:txBody>
                    <a:bodyPr/>
                    <a:lstStyle/>
                    <a:p>
                      <a:endParaRPr lang="tr-TR"/>
                    </a:p>
                  </a:txBody>
                  <a:tcPr/>
                </a:tc>
                <a:tc>
                  <a:txBody>
                    <a:bodyPr/>
                    <a:lstStyle/>
                    <a:p>
                      <a:endParaRPr lang="tr-TR"/>
                    </a:p>
                  </a:txBody>
                  <a:tcPr/>
                </a:tc>
                <a:extLst>
                  <a:ext uri="{0D108BD9-81ED-4DB2-BD59-A6C34878D82A}">
                    <a16:rowId xmlns:a16="http://schemas.microsoft.com/office/drawing/2014/main" val="10004"/>
                  </a:ext>
                </a:extLst>
              </a:tr>
              <a:tr h="550570">
                <a:tc>
                  <a:txBody>
                    <a:bodyPr/>
                    <a:lstStyle/>
                    <a:p>
                      <a:r>
                        <a:rPr lang="tr-TR" sz="1400" dirty="0"/>
                        <a:t>45</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kern="1200" baseline="0" dirty="0">
                          <a:solidFill>
                            <a:schemeClr val="dk1"/>
                          </a:solidFill>
                          <a:latin typeface="+mn-lt"/>
                          <a:ea typeface="+mn-ea"/>
                          <a:cs typeface="+mn-cs"/>
                        </a:rPr>
                        <a:t>Yarışa dayalı oyunlarda kararlı ve sürekli olarak üstünlük gösterir. 	</a:t>
                      </a:r>
                    </a:p>
                  </a:txBody>
                  <a:tcPr/>
                </a:tc>
                <a:tc>
                  <a:txBody>
                    <a:bodyPr/>
                    <a:lstStyle/>
                    <a:p>
                      <a:endParaRPr lang="tr-TR"/>
                    </a:p>
                  </a:txBody>
                  <a:tcPr/>
                </a:tc>
                <a:tc>
                  <a:txBody>
                    <a:bodyPr/>
                    <a:lstStyle/>
                    <a:p>
                      <a:endParaRPr lang="tr-TR" dirty="0"/>
                    </a:p>
                  </a:txBody>
                  <a:tcPr/>
                </a:tc>
                <a:tc>
                  <a:txBody>
                    <a:bodyPr/>
                    <a:lstStyle/>
                    <a:p>
                      <a:endParaRPr lang="tr-TR"/>
                    </a:p>
                  </a:txBody>
                  <a:tcPr/>
                </a:tc>
                <a:tc>
                  <a:txBody>
                    <a:bodyPr/>
                    <a:lstStyle/>
                    <a:p>
                      <a:endParaRPr lang="tr-TR"/>
                    </a:p>
                  </a:txBody>
                  <a:tcPr/>
                </a:tc>
                <a:extLst>
                  <a:ext uri="{0D108BD9-81ED-4DB2-BD59-A6C34878D82A}">
                    <a16:rowId xmlns:a16="http://schemas.microsoft.com/office/drawing/2014/main" val="10005"/>
                  </a:ext>
                </a:extLst>
              </a:tr>
              <a:tr h="509607">
                <a:tc>
                  <a:txBody>
                    <a:bodyPr/>
                    <a:lstStyle/>
                    <a:p>
                      <a:r>
                        <a:rPr lang="tr-TR" sz="1400" dirty="0"/>
                        <a:t>46</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kern="1200" baseline="0" dirty="0">
                          <a:solidFill>
                            <a:schemeClr val="dk1"/>
                          </a:solidFill>
                          <a:latin typeface="+mn-lt"/>
                          <a:ea typeface="+mn-ea"/>
                          <a:cs typeface="+mn-cs"/>
                        </a:rPr>
                        <a:t>Sınıf içinde fizik kondisyonu en iyi olanlardandır. </a:t>
                      </a:r>
                    </a:p>
                  </a:txBody>
                  <a:tcPr/>
                </a:tc>
                <a:tc>
                  <a:txBody>
                    <a:bodyPr/>
                    <a:lstStyle/>
                    <a:p>
                      <a:endParaRPr lang="tr-TR"/>
                    </a:p>
                  </a:txBody>
                  <a:tcPr/>
                </a:tc>
                <a:tc>
                  <a:txBody>
                    <a:bodyPr/>
                    <a:lstStyle/>
                    <a:p>
                      <a:endParaRPr lang="tr-TR" dirty="0"/>
                    </a:p>
                  </a:txBody>
                  <a:tcPr/>
                </a:tc>
                <a:tc>
                  <a:txBody>
                    <a:bodyPr/>
                    <a:lstStyle/>
                    <a:p>
                      <a:endParaRPr lang="tr-TR" dirty="0"/>
                    </a:p>
                  </a:txBody>
                  <a:tcPr/>
                </a:tc>
                <a:tc>
                  <a:txBody>
                    <a:bodyPr/>
                    <a:lstStyle/>
                    <a:p>
                      <a:endParaRPr lang="tr-TR"/>
                    </a:p>
                  </a:txBody>
                  <a:tcPr/>
                </a:tc>
                <a:extLst>
                  <a:ext uri="{0D108BD9-81ED-4DB2-BD59-A6C34878D82A}">
                    <a16:rowId xmlns:a16="http://schemas.microsoft.com/office/drawing/2014/main" val="10006"/>
                  </a:ext>
                </a:extLst>
              </a:tr>
              <a:tr h="509607">
                <a:tc>
                  <a:txBody>
                    <a:bodyPr/>
                    <a:lstStyle/>
                    <a:p>
                      <a:r>
                        <a:rPr lang="tr-TR" sz="1400" dirty="0"/>
                        <a:t>47</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kern="1200" baseline="0" dirty="0">
                          <a:solidFill>
                            <a:schemeClr val="dk1"/>
                          </a:solidFill>
                          <a:latin typeface="+mn-lt"/>
                          <a:ea typeface="+mn-ea"/>
                          <a:cs typeface="+mn-cs"/>
                        </a:rPr>
                        <a:t>Okul içi ve dışında voleybol, basketbol, futbol, izcilik, yüzme, tenis vb. sporları yapmaktan hoşlanır ve bunlardan bazılarına sürekli olarak katılır. 	</a:t>
                      </a:r>
                    </a:p>
                  </a:txBody>
                  <a:tcPr/>
                </a:tc>
                <a:tc>
                  <a:txBody>
                    <a:bodyPr/>
                    <a:lstStyle/>
                    <a:p>
                      <a:endParaRPr lang="tr-TR"/>
                    </a:p>
                  </a:txBody>
                  <a:tcPr/>
                </a:tc>
                <a:tc>
                  <a:txBody>
                    <a:bodyPr/>
                    <a:lstStyle/>
                    <a:p>
                      <a:endParaRPr lang="tr-TR" dirty="0"/>
                    </a:p>
                  </a:txBody>
                  <a:tcPr/>
                </a:tc>
                <a:tc>
                  <a:txBody>
                    <a:bodyPr/>
                    <a:lstStyle/>
                    <a:p>
                      <a:endParaRPr lang="tr-TR" dirty="0"/>
                    </a:p>
                  </a:txBody>
                  <a:tcPr/>
                </a:tc>
                <a:tc>
                  <a:txBody>
                    <a:bodyPr/>
                    <a:lstStyle/>
                    <a:p>
                      <a:endParaRPr lang="tr-TR" dirty="0"/>
                    </a:p>
                  </a:txBody>
                  <a:tcPr/>
                </a:tc>
                <a:extLst>
                  <a:ext uri="{0D108BD9-81ED-4DB2-BD59-A6C34878D82A}">
                    <a16:rowId xmlns:a16="http://schemas.microsoft.com/office/drawing/2014/main" val="10007"/>
                  </a:ext>
                </a:extLst>
              </a:tr>
            </a:tbl>
          </a:graphicData>
        </a:graphic>
      </p:graphicFrame>
      <p:sp>
        <p:nvSpPr>
          <p:cNvPr id="3" name="2 Altbilgi Yer Tutucusu"/>
          <p:cNvSpPr>
            <a:spLocks noGrp="1"/>
          </p:cNvSpPr>
          <p:nvPr>
            <p:ph type="ftr" sz="quarter" idx="11"/>
          </p:nvPr>
        </p:nvSpPr>
        <p:spPr/>
        <p:txBody>
          <a:bodyPr/>
          <a:lstStyle/>
          <a:p>
            <a:r>
              <a:rPr lang="tr-TR" dirty="0"/>
              <a:t>Özel Yeteneklerin Geliştirilmesi Daire Başkanlığı</a:t>
            </a:r>
          </a:p>
        </p:txBody>
      </p:sp>
      <p:sp>
        <p:nvSpPr>
          <p:cNvPr id="4" name="3 Slayt Numarası Yer Tutucusu"/>
          <p:cNvSpPr>
            <a:spLocks noGrp="1"/>
          </p:cNvSpPr>
          <p:nvPr>
            <p:ph type="sldNum" sz="quarter" idx="12"/>
          </p:nvPr>
        </p:nvSpPr>
        <p:spPr/>
        <p:txBody>
          <a:bodyPr/>
          <a:lstStyle/>
          <a:p>
            <a:pPr>
              <a:defRPr/>
            </a:pPr>
            <a:fld id="{ADD943AC-D8E1-497C-AC23-F41D5B2683CD}" type="slidenum">
              <a:rPr lang="en-US" smtClean="0"/>
              <a:pPr>
                <a:defRPr/>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İçerik Yer Tutucusu"/>
          <p:cNvGraphicFramePr>
            <a:graphicFrameLocks noGrp="1"/>
          </p:cNvGraphicFramePr>
          <p:nvPr>
            <p:ph idx="1"/>
          </p:nvPr>
        </p:nvGraphicFramePr>
        <p:xfrm>
          <a:off x="214282" y="214290"/>
          <a:ext cx="8429684" cy="4758689"/>
        </p:xfrm>
        <a:graphic>
          <a:graphicData uri="http://schemas.openxmlformats.org/drawingml/2006/table">
            <a:tbl>
              <a:tblPr firstRow="1" bandRow="1">
                <a:tableStyleId>{5C22544A-7EE6-4342-B048-85BDC9FD1C3A}</a:tableStyleId>
              </a:tblPr>
              <a:tblGrid>
                <a:gridCol w="824463">
                  <a:extLst>
                    <a:ext uri="{9D8B030D-6E8A-4147-A177-3AD203B41FA5}">
                      <a16:colId xmlns:a16="http://schemas.microsoft.com/office/drawing/2014/main" val="20000"/>
                    </a:ext>
                  </a:extLst>
                </a:gridCol>
                <a:gridCol w="5785684">
                  <a:extLst>
                    <a:ext uri="{9D8B030D-6E8A-4147-A177-3AD203B41FA5}">
                      <a16:colId xmlns:a16="http://schemas.microsoft.com/office/drawing/2014/main" val="20001"/>
                    </a:ext>
                  </a:extLst>
                </a:gridCol>
                <a:gridCol w="475082">
                  <a:extLst>
                    <a:ext uri="{9D8B030D-6E8A-4147-A177-3AD203B41FA5}">
                      <a16:colId xmlns:a16="http://schemas.microsoft.com/office/drawing/2014/main" val="20002"/>
                    </a:ext>
                  </a:extLst>
                </a:gridCol>
                <a:gridCol w="448917">
                  <a:extLst>
                    <a:ext uri="{9D8B030D-6E8A-4147-A177-3AD203B41FA5}">
                      <a16:colId xmlns:a16="http://schemas.microsoft.com/office/drawing/2014/main" val="20003"/>
                    </a:ext>
                  </a:extLst>
                </a:gridCol>
                <a:gridCol w="426461">
                  <a:extLst>
                    <a:ext uri="{9D8B030D-6E8A-4147-A177-3AD203B41FA5}">
                      <a16:colId xmlns:a16="http://schemas.microsoft.com/office/drawing/2014/main" val="20004"/>
                    </a:ext>
                  </a:extLst>
                </a:gridCol>
                <a:gridCol w="469077">
                  <a:extLst>
                    <a:ext uri="{9D8B030D-6E8A-4147-A177-3AD203B41FA5}">
                      <a16:colId xmlns:a16="http://schemas.microsoft.com/office/drawing/2014/main" val="20005"/>
                    </a:ext>
                  </a:extLst>
                </a:gridCol>
              </a:tblGrid>
              <a:tr h="500042">
                <a:tc>
                  <a:txBody>
                    <a:bodyPr/>
                    <a:lstStyle/>
                    <a:p>
                      <a:r>
                        <a:rPr lang="tr-TR" dirty="0"/>
                        <a:t>S.N.</a:t>
                      </a:r>
                    </a:p>
                  </a:txBody>
                  <a:tcPr/>
                </a:tc>
                <a:tc>
                  <a:txBody>
                    <a:bodyPr/>
                    <a:lstStyle/>
                    <a:p>
                      <a:endParaRPr lang="tr-TR" sz="1600" dirty="0"/>
                    </a:p>
                  </a:txBody>
                  <a:tcPr/>
                </a:tc>
                <a:tc>
                  <a:txBody>
                    <a:bodyPr/>
                    <a:lstStyle/>
                    <a:p>
                      <a:r>
                        <a:rPr lang="tr-TR" dirty="0"/>
                        <a:t>A</a:t>
                      </a:r>
                    </a:p>
                  </a:txBody>
                  <a:tcPr/>
                </a:tc>
                <a:tc>
                  <a:txBody>
                    <a:bodyPr/>
                    <a:lstStyle/>
                    <a:p>
                      <a:r>
                        <a:rPr lang="tr-TR" dirty="0"/>
                        <a:t>B</a:t>
                      </a:r>
                    </a:p>
                  </a:txBody>
                  <a:tcPr/>
                </a:tc>
                <a:tc>
                  <a:txBody>
                    <a:bodyPr/>
                    <a:lstStyle/>
                    <a:p>
                      <a:r>
                        <a:rPr lang="tr-TR" dirty="0"/>
                        <a:t>C</a:t>
                      </a:r>
                    </a:p>
                  </a:txBody>
                  <a:tcPr/>
                </a:tc>
                <a:tc>
                  <a:txBody>
                    <a:bodyPr/>
                    <a:lstStyle/>
                    <a:p>
                      <a:r>
                        <a:rPr lang="tr-TR" dirty="0"/>
                        <a:t>D</a:t>
                      </a:r>
                    </a:p>
                  </a:txBody>
                  <a:tcPr/>
                </a:tc>
                <a:extLst>
                  <a:ext uri="{0D108BD9-81ED-4DB2-BD59-A6C34878D82A}">
                    <a16:rowId xmlns:a16="http://schemas.microsoft.com/office/drawing/2014/main" val="10000"/>
                  </a:ext>
                </a:extLst>
              </a:tr>
              <a:tr h="492616">
                <a:tc>
                  <a:txBody>
                    <a:bodyPr/>
                    <a:lstStyle/>
                    <a:p>
                      <a:r>
                        <a:rPr kumimoji="0" lang="tr-TR" sz="1400" kern="1200" baseline="0" dirty="0">
                          <a:solidFill>
                            <a:schemeClr val="dk1"/>
                          </a:solidFill>
                          <a:latin typeface="+mn-lt"/>
                          <a:ea typeface="+mn-ea"/>
                          <a:cs typeface="+mn-cs"/>
                        </a:rPr>
                        <a:t>48</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kern="1200" baseline="0" dirty="0">
                          <a:solidFill>
                            <a:schemeClr val="dk1"/>
                          </a:solidFill>
                          <a:latin typeface="+mn-lt"/>
                          <a:ea typeface="+mn-ea"/>
                          <a:cs typeface="+mn-cs"/>
                        </a:rPr>
                        <a:t>Okul içi ve okul dışı zamanının çoğunu çeşitli bedensel etkinliklere ayırmak ister. 	</a:t>
                      </a:r>
                    </a:p>
                  </a:txBody>
                  <a:tcPr/>
                </a:tc>
                <a:tc>
                  <a:txBody>
                    <a:bodyPr/>
                    <a:lstStyle/>
                    <a:p>
                      <a:endParaRPr lang="tr-TR"/>
                    </a:p>
                  </a:txBody>
                  <a:tcPr/>
                </a:tc>
                <a:tc>
                  <a:txBody>
                    <a:bodyPr/>
                    <a:lstStyle/>
                    <a:p>
                      <a:endParaRPr lang="tr-TR" dirty="0"/>
                    </a:p>
                  </a:txBody>
                  <a:tcPr/>
                </a:tc>
                <a:tc>
                  <a:txBody>
                    <a:bodyPr/>
                    <a:lstStyle/>
                    <a:p>
                      <a:endParaRPr lang="tr-TR"/>
                    </a:p>
                  </a:txBody>
                  <a:tcPr/>
                </a:tc>
                <a:tc>
                  <a:txBody>
                    <a:bodyPr/>
                    <a:lstStyle/>
                    <a:p>
                      <a:endParaRPr lang="tr-TR"/>
                    </a:p>
                  </a:txBody>
                  <a:tcPr/>
                </a:tc>
                <a:extLst>
                  <a:ext uri="{0D108BD9-81ED-4DB2-BD59-A6C34878D82A}">
                    <a16:rowId xmlns:a16="http://schemas.microsoft.com/office/drawing/2014/main" val="10001"/>
                  </a:ext>
                </a:extLst>
              </a:tr>
              <a:tr h="584510">
                <a:tc>
                  <a:txBody>
                    <a:bodyPr/>
                    <a:lstStyle/>
                    <a:p>
                      <a:r>
                        <a:rPr lang="tr-TR" sz="1400" dirty="0"/>
                        <a:t>49</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kern="1200" baseline="0" dirty="0">
                          <a:solidFill>
                            <a:schemeClr val="dk1"/>
                          </a:solidFill>
                          <a:latin typeface="+mn-lt"/>
                          <a:ea typeface="+mn-ea"/>
                          <a:cs typeface="+mn-cs"/>
                        </a:rPr>
                        <a:t>Spor yarışlarını gazete, dergi ve diğer yayın araçlarından izlemekten hoşlanır. Bu konuda yaşına uygun bir çok denemeler yapar. 	</a:t>
                      </a:r>
                    </a:p>
                  </a:txBody>
                  <a:tcPr/>
                </a:tc>
                <a:tc>
                  <a:txBody>
                    <a:bodyPr/>
                    <a:lstStyle/>
                    <a:p>
                      <a:endParaRPr lang="tr-TR" dirty="0"/>
                    </a:p>
                  </a:txBody>
                  <a:tcPr/>
                </a:tc>
                <a:tc>
                  <a:txBody>
                    <a:bodyPr/>
                    <a:lstStyle/>
                    <a:p>
                      <a:endParaRPr lang="tr-TR" dirty="0"/>
                    </a:p>
                  </a:txBody>
                  <a:tcPr/>
                </a:tc>
                <a:tc>
                  <a:txBody>
                    <a:bodyPr/>
                    <a:lstStyle/>
                    <a:p>
                      <a:endParaRPr lang="tr-TR"/>
                    </a:p>
                  </a:txBody>
                  <a:tcPr/>
                </a:tc>
                <a:tc>
                  <a:txBody>
                    <a:bodyPr/>
                    <a:lstStyle/>
                    <a:p>
                      <a:endParaRPr lang="tr-TR"/>
                    </a:p>
                  </a:txBody>
                  <a:tcPr/>
                </a:tc>
                <a:extLst>
                  <a:ext uri="{0D108BD9-81ED-4DB2-BD59-A6C34878D82A}">
                    <a16:rowId xmlns:a16="http://schemas.microsoft.com/office/drawing/2014/main" val="10002"/>
                  </a:ext>
                </a:extLst>
              </a:tr>
              <a:tr h="509607">
                <a:tc>
                  <a:txBody>
                    <a:bodyPr/>
                    <a:lstStyle/>
                    <a:p>
                      <a:r>
                        <a:rPr lang="tr-TR" sz="1400" dirty="0"/>
                        <a:t>50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kern="1200" baseline="0" dirty="0">
                          <a:solidFill>
                            <a:schemeClr val="dk1"/>
                          </a:solidFill>
                          <a:latin typeface="+mn-lt"/>
                          <a:ea typeface="+mn-ea"/>
                          <a:cs typeface="+mn-cs"/>
                        </a:rPr>
                        <a:t>Dramatik etkinliklere ilgi gösterir. 	</a:t>
                      </a:r>
                    </a:p>
                  </a:txBody>
                  <a:tcPr/>
                </a:tc>
                <a:tc>
                  <a:txBody>
                    <a:bodyPr/>
                    <a:lstStyle/>
                    <a:p>
                      <a:endParaRPr lang="tr-TR"/>
                    </a:p>
                  </a:txBody>
                  <a:tcPr/>
                </a:tc>
                <a:tc>
                  <a:txBody>
                    <a:bodyPr/>
                    <a:lstStyle/>
                    <a:p>
                      <a:endParaRPr lang="tr-TR" dirty="0"/>
                    </a:p>
                  </a:txBody>
                  <a:tcPr/>
                </a:tc>
                <a:tc>
                  <a:txBody>
                    <a:bodyPr/>
                    <a:lstStyle/>
                    <a:p>
                      <a:endParaRPr lang="tr-TR"/>
                    </a:p>
                  </a:txBody>
                  <a:tcPr/>
                </a:tc>
                <a:tc>
                  <a:txBody>
                    <a:bodyPr/>
                    <a:lstStyle/>
                    <a:p>
                      <a:endParaRPr lang="tr-TR"/>
                    </a:p>
                  </a:txBody>
                  <a:tcPr/>
                </a:tc>
                <a:extLst>
                  <a:ext uri="{0D108BD9-81ED-4DB2-BD59-A6C34878D82A}">
                    <a16:rowId xmlns:a16="http://schemas.microsoft.com/office/drawing/2014/main" val="10003"/>
                  </a:ext>
                </a:extLst>
              </a:tr>
              <a:tr h="509607">
                <a:tc>
                  <a:txBody>
                    <a:bodyPr/>
                    <a:lstStyle/>
                    <a:p>
                      <a:r>
                        <a:rPr lang="tr-TR" sz="1400" dirty="0"/>
                        <a:t>51</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kern="1200" baseline="0" dirty="0">
                          <a:solidFill>
                            <a:schemeClr val="dk1"/>
                          </a:solidFill>
                          <a:latin typeface="+mn-lt"/>
                          <a:ea typeface="+mn-ea"/>
                          <a:cs typeface="+mn-cs"/>
                        </a:rPr>
                        <a:t>Hayvan, insan ve diğer nesneleri karakterize eden rolleri kolaylıkla yapar. 	</a:t>
                      </a:r>
                    </a:p>
                  </a:txBody>
                  <a:tcPr/>
                </a:tc>
                <a:tc>
                  <a:txBody>
                    <a:bodyPr/>
                    <a:lstStyle/>
                    <a:p>
                      <a:endParaRPr lang="tr-TR"/>
                    </a:p>
                  </a:txBody>
                  <a:tcPr/>
                </a:tc>
                <a:tc>
                  <a:txBody>
                    <a:bodyPr/>
                    <a:lstStyle/>
                    <a:p>
                      <a:endParaRPr lang="tr-TR" dirty="0"/>
                    </a:p>
                  </a:txBody>
                  <a:tcPr/>
                </a:tc>
                <a:tc>
                  <a:txBody>
                    <a:bodyPr/>
                    <a:lstStyle/>
                    <a:p>
                      <a:endParaRPr lang="tr-TR"/>
                    </a:p>
                  </a:txBody>
                  <a:tcPr/>
                </a:tc>
                <a:tc>
                  <a:txBody>
                    <a:bodyPr/>
                    <a:lstStyle/>
                    <a:p>
                      <a:endParaRPr lang="tr-TR"/>
                    </a:p>
                  </a:txBody>
                  <a:tcPr/>
                </a:tc>
                <a:extLst>
                  <a:ext uri="{0D108BD9-81ED-4DB2-BD59-A6C34878D82A}">
                    <a16:rowId xmlns:a16="http://schemas.microsoft.com/office/drawing/2014/main" val="10004"/>
                  </a:ext>
                </a:extLst>
              </a:tr>
              <a:tr h="550570">
                <a:tc>
                  <a:txBody>
                    <a:bodyPr/>
                    <a:lstStyle/>
                    <a:p>
                      <a:r>
                        <a:rPr lang="tr-TR" sz="1400" dirty="0"/>
                        <a:t>52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kern="1200" baseline="0" dirty="0">
                          <a:solidFill>
                            <a:schemeClr val="dk1"/>
                          </a:solidFill>
                          <a:latin typeface="+mn-lt"/>
                          <a:ea typeface="+mn-ea"/>
                          <a:cs typeface="+mn-cs"/>
                        </a:rPr>
                        <a:t>Yüz ifadeleri, mimikler, duruşlar ve türlü beden hareketlerini yapabilir. 	</a:t>
                      </a:r>
                    </a:p>
                  </a:txBody>
                  <a:tcPr/>
                </a:tc>
                <a:tc>
                  <a:txBody>
                    <a:bodyPr/>
                    <a:lstStyle/>
                    <a:p>
                      <a:endParaRPr lang="tr-TR"/>
                    </a:p>
                  </a:txBody>
                  <a:tcPr/>
                </a:tc>
                <a:tc>
                  <a:txBody>
                    <a:bodyPr/>
                    <a:lstStyle/>
                    <a:p>
                      <a:endParaRPr lang="tr-TR" dirty="0"/>
                    </a:p>
                  </a:txBody>
                  <a:tcPr/>
                </a:tc>
                <a:tc>
                  <a:txBody>
                    <a:bodyPr/>
                    <a:lstStyle/>
                    <a:p>
                      <a:endParaRPr lang="tr-TR"/>
                    </a:p>
                  </a:txBody>
                  <a:tcPr/>
                </a:tc>
                <a:tc>
                  <a:txBody>
                    <a:bodyPr/>
                    <a:lstStyle/>
                    <a:p>
                      <a:endParaRPr lang="tr-TR"/>
                    </a:p>
                  </a:txBody>
                  <a:tcPr/>
                </a:tc>
                <a:extLst>
                  <a:ext uri="{0D108BD9-81ED-4DB2-BD59-A6C34878D82A}">
                    <a16:rowId xmlns:a16="http://schemas.microsoft.com/office/drawing/2014/main" val="10005"/>
                  </a:ext>
                </a:extLst>
              </a:tr>
              <a:tr h="509607">
                <a:tc>
                  <a:txBody>
                    <a:bodyPr/>
                    <a:lstStyle/>
                    <a:p>
                      <a:r>
                        <a:rPr lang="tr-TR" sz="1400" dirty="0"/>
                        <a:t>53</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800" kern="1200" baseline="0" dirty="0">
                          <a:solidFill>
                            <a:schemeClr val="dk1"/>
                          </a:solidFill>
                          <a:latin typeface="+mn-lt"/>
                          <a:ea typeface="+mn-ea"/>
                          <a:cs typeface="+mn-cs"/>
                        </a:rPr>
                        <a:t>Dinleyicilerin duygusal tepkilerini çekmekten hoşlanır. 	</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tr-TR" sz="1800" kern="1200" baseline="0" dirty="0">
                        <a:solidFill>
                          <a:schemeClr val="dk1"/>
                        </a:solidFill>
                        <a:latin typeface="+mn-lt"/>
                        <a:ea typeface="+mn-ea"/>
                        <a:cs typeface="+mn-cs"/>
                      </a:endParaRPr>
                    </a:p>
                  </a:txBody>
                  <a:tcPr/>
                </a:tc>
                <a:tc>
                  <a:txBody>
                    <a:bodyPr/>
                    <a:lstStyle/>
                    <a:p>
                      <a:endParaRPr lang="tr-TR"/>
                    </a:p>
                  </a:txBody>
                  <a:tcPr/>
                </a:tc>
                <a:tc>
                  <a:txBody>
                    <a:bodyPr/>
                    <a:lstStyle/>
                    <a:p>
                      <a:endParaRPr lang="tr-TR" dirty="0"/>
                    </a:p>
                  </a:txBody>
                  <a:tcPr/>
                </a:tc>
                <a:tc>
                  <a:txBody>
                    <a:bodyPr/>
                    <a:lstStyle/>
                    <a:p>
                      <a:endParaRPr lang="tr-TR" dirty="0"/>
                    </a:p>
                  </a:txBody>
                  <a:tcPr/>
                </a:tc>
                <a:tc>
                  <a:txBody>
                    <a:bodyPr/>
                    <a:lstStyle/>
                    <a:p>
                      <a:endParaRPr lang="tr-TR" dirty="0"/>
                    </a:p>
                  </a:txBody>
                  <a:tcPr/>
                </a:tc>
                <a:extLst>
                  <a:ext uri="{0D108BD9-81ED-4DB2-BD59-A6C34878D82A}">
                    <a16:rowId xmlns:a16="http://schemas.microsoft.com/office/drawing/2014/main" val="10006"/>
                  </a:ext>
                </a:extLst>
              </a:tr>
            </a:tbl>
          </a:graphicData>
        </a:graphic>
      </p:graphicFrame>
      <p:sp>
        <p:nvSpPr>
          <p:cNvPr id="3" name="2 Altbilgi Yer Tutucusu"/>
          <p:cNvSpPr>
            <a:spLocks noGrp="1"/>
          </p:cNvSpPr>
          <p:nvPr>
            <p:ph type="ftr" sz="quarter" idx="11"/>
          </p:nvPr>
        </p:nvSpPr>
        <p:spPr/>
        <p:txBody>
          <a:bodyPr/>
          <a:lstStyle/>
          <a:p>
            <a:r>
              <a:rPr lang="tr-TR" dirty="0"/>
              <a:t>Özel Yeteneklerin Geliştirilmesi Daire Başkanlığı</a:t>
            </a:r>
          </a:p>
        </p:txBody>
      </p:sp>
      <p:sp>
        <p:nvSpPr>
          <p:cNvPr id="4" name="3 Slayt Numarası Yer Tutucusu"/>
          <p:cNvSpPr>
            <a:spLocks noGrp="1"/>
          </p:cNvSpPr>
          <p:nvPr>
            <p:ph type="sldNum" sz="quarter" idx="12"/>
          </p:nvPr>
        </p:nvSpPr>
        <p:spPr/>
        <p:txBody>
          <a:bodyPr/>
          <a:lstStyle/>
          <a:p>
            <a:pPr>
              <a:defRPr/>
            </a:pPr>
            <a:fld id="{ADD943AC-D8E1-497C-AC23-F41D5B2683CD}" type="slidenum">
              <a:rPr lang="en-US" smtClean="0"/>
              <a:pPr>
                <a:defRPr/>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2060848"/>
            <a:ext cx="9144000" cy="3387832"/>
          </a:xfrm>
        </p:spPr>
        <p:txBody>
          <a:bodyPr/>
          <a:lstStyle/>
          <a:p>
            <a:endParaRPr lang="tr-TR" dirty="0"/>
          </a:p>
          <a:p>
            <a:endParaRPr lang="tr-TR" dirty="0"/>
          </a:p>
          <a:p>
            <a:endParaRPr lang="tr-TR" dirty="0"/>
          </a:p>
          <a:p>
            <a:pPr marL="109728" indent="0" algn="ctr">
              <a:buNone/>
            </a:pPr>
            <a:r>
              <a:rPr lang="tr-TR" sz="2400" dirty="0">
                <a:solidFill>
                  <a:schemeClr val="tx1">
                    <a:lumMod val="95000"/>
                    <a:lumOff val="5000"/>
                  </a:schemeClr>
                </a:solidFill>
                <a:effectLst>
                  <a:outerShdw blurRad="38100" dist="38100" dir="2700000" algn="tl">
                    <a:srgbClr val="000000">
                      <a:alpha val="43137"/>
                    </a:srgbClr>
                  </a:outerShdw>
                </a:effectLst>
                <a:latin typeface="Georgia" pitchFamily="18" charset="0"/>
                <a:ea typeface="ヒラギノ明朝 ProN W3"/>
                <a:cs typeface="ヒラギノ明朝 ProN W3"/>
                <a:sym typeface="Georgia" pitchFamily="18" charset="0"/>
              </a:rPr>
              <a:t>TEŞEKKÜRLER</a:t>
            </a:r>
            <a:r>
              <a:rPr lang="tr-TR" sz="7200" dirty="0"/>
              <a:t> </a:t>
            </a:r>
            <a:endParaRPr lang="tr-TR" sz="8000" dirty="0"/>
          </a:p>
        </p:txBody>
      </p:sp>
      <p:sp>
        <p:nvSpPr>
          <p:cNvPr id="3" name="Slayt Numarası Yer Tutucusu 2"/>
          <p:cNvSpPr>
            <a:spLocks noGrp="1"/>
          </p:cNvSpPr>
          <p:nvPr>
            <p:ph type="sldNum" sz="quarter" idx="12"/>
          </p:nvPr>
        </p:nvSpPr>
        <p:spPr/>
        <p:txBody>
          <a:bodyPr/>
          <a:lstStyle/>
          <a:p>
            <a:pPr>
              <a:defRPr/>
            </a:pPr>
            <a:fld id="{ADD943AC-D8E1-497C-AC23-F41D5B2683CD}" type="slidenum">
              <a:rPr lang="en-US" smtClean="0"/>
              <a:pPr>
                <a:defRPr/>
              </a:pPr>
              <a:t>32</a:t>
            </a:fld>
            <a:endParaRPr lang="en-US"/>
          </a:p>
        </p:txBody>
      </p:sp>
      <p:sp>
        <p:nvSpPr>
          <p:cNvPr id="6" name="Altbilgi Yer Tutucusu 3"/>
          <p:cNvSpPr>
            <a:spLocks noGrp="1"/>
          </p:cNvSpPr>
          <p:nvPr>
            <p:ph type="ftr" sz="quarter" idx="11"/>
          </p:nvPr>
        </p:nvSpPr>
        <p:spPr>
          <a:xfrm>
            <a:off x="0" y="2492896"/>
            <a:ext cx="9144000" cy="432048"/>
          </a:xfrm>
        </p:spPr>
        <p:txBody>
          <a:bodyPr/>
          <a:lstStyle/>
          <a:p>
            <a:pPr algn="ctr"/>
            <a:r>
              <a:rPr lang="tr-TR" sz="2000" dirty="0">
                <a:solidFill>
                  <a:schemeClr val="tx1">
                    <a:lumMod val="95000"/>
                    <a:lumOff val="5000"/>
                  </a:schemeClr>
                </a:solidFill>
                <a:effectLst>
                  <a:outerShdw blurRad="38100" dist="38100" dir="2700000" algn="tl">
                    <a:srgbClr val="000000">
                      <a:alpha val="43137"/>
                    </a:srgbClr>
                  </a:outerShdw>
                </a:effectLst>
              </a:rPr>
              <a:t>Özel Yeteneklerin Geliştirilmesi Daire Başkanlığı</a:t>
            </a:r>
          </a:p>
        </p:txBody>
      </p:sp>
      <p:sp>
        <p:nvSpPr>
          <p:cNvPr id="7" name="Dikdörtgen 6"/>
          <p:cNvSpPr/>
          <p:nvPr/>
        </p:nvSpPr>
        <p:spPr>
          <a:xfrm>
            <a:off x="0" y="1064930"/>
            <a:ext cx="9144000" cy="707886"/>
          </a:xfrm>
          <a:prstGeom prst="rect">
            <a:avLst/>
          </a:prstGeom>
        </p:spPr>
        <p:txBody>
          <a:bodyPr wrap="square">
            <a:spAutoFit/>
          </a:bodyPr>
          <a:lstStyle/>
          <a:p>
            <a:pPr marL="68580" indent="0" algn="ctr">
              <a:buNone/>
              <a:defRPr/>
            </a:pPr>
            <a:r>
              <a:rPr lang="tr-TR" sz="2000" b="1" dirty="0">
                <a:effectLst>
                  <a:outerShdw blurRad="38100" dist="38100" dir="2700000" algn="tl">
                    <a:srgbClr val="000000">
                      <a:alpha val="43137"/>
                    </a:srgbClr>
                  </a:outerShdw>
                </a:effectLst>
              </a:rPr>
              <a:t>ÖZEL EĞİTİM VE REHBERLİK HİZMETLERİ GENEL MÜDÜRLÜĞÜ</a:t>
            </a:r>
          </a:p>
        </p:txBody>
      </p:sp>
    </p:spTree>
    <p:extLst>
      <p:ext uri="{BB962C8B-B14F-4D97-AF65-F5344CB8AC3E}">
        <p14:creationId xmlns:p14="http://schemas.microsoft.com/office/powerpoint/2010/main" val="1954244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Oval 4"/>
          <p:cNvSpPr/>
          <p:nvPr/>
        </p:nvSpPr>
        <p:spPr bwMode="auto">
          <a:xfrm>
            <a:off x="1773415" y="1508602"/>
            <a:ext cx="3513745" cy="3312368"/>
          </a:xfrm>
          <a:prstGeom prst="ellipse">
            <a:avLst/>
          </a:prstGeom>
          <a:solidFill>
            <a:srgbClr val="FFFF00">
              <a:alpha val="83000"/>
            </a:srgbClr>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lang="tr-TR" dirty="0">
              <a:latin typeface="Georgia" charset="0"/>
              <a:ea typeface="ヒラギノ明朝 ProN W3" charset="0"/>
              <a:cs typeface="ヒラギノ明朝 ProN W3" charset="0"/>
              <a:sym typeface="Georgia" charset="0"/>
            </a:endParaRPr>
          </a:p>
          <a:p>
            <a:pPr marL="0" marR="0" indent="0" algn="l" defTabSz="914400" rtl="0" eaLnBrk="1" fontAlgn="base" latinLnBrk="0" hangingPunct="1">
              <a:lnSpc>
                <a:spcPct val="100000"/>
              </a:lnSpc>
              <a:spcBef>
                <a:spcPct val="0"/>
              </a:spcBef>
              <a:spcAft>
                <a:spcPct val="0"/>
              </a:spcAft>
              <a:buClrTx/>
              <a:buSzTx/>
              <a:buFontTx/>
              <a:buNone/>
              <a:tabLst/>
            </a:pPr>
            <a:endParaRPr lang="tr-TR" dirty="0">
              <a:latin typeface="Georgia" charset="0"/>
              <a:ea typeface="ヒラギノ明朝 ProN W3" charset="0"/>
              <a:cs typeface="ヒラギノ明朝 ProN W3" charset="0"/>
              <a:sym typeface="Georgia" charset="0"/>
            </a:endParaRPr>
          </a:p>
        </p:txBody>
      </p:sp>
      <p:sp>
        <p:nvSpPr>
          <p:cNvPr id="18" name="Oval 17"/>
          <p:cNvSpPr/>
          <p:nvPr/>
        </p:nvSpPr>
        <p:spPr bwMode="auto">
          <a:xfrm>
            <a:off x="3707904" y="1556792"/>
            <a:ext cx="3681828" cy="3312368"/>
          </a:xfrm>
          <a:prstGeom prst="ellipse">
            <a:avLst/>
          </a:prstGeom>
          <a:solidFill>
            <a:srgbClr val="FF0000">
              <a:alpha val="68000"/>
            </a:srgbClr>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a:ln>
                <a:noFill/>
              </a:ln>
              <a:solidFill>
                <a:srgbClr val="000000"/>
              </a:solidFill>
              <a:effectLst/>
              <a:latin typeface="Georgia" charset="0"/>
              <a:ea typeface="ヒラギノ明朝 ProN W3" charset="0"/>
              <a:cs typeface="ヒラギノ明朝 ProN W3" charset="0"/>
              <a:sym typeface="Georgia" charset="0"/>
            </a:endParaRPr>
          </a:p>
        </p:txBody>
      </p:sp>
      <p:sp>
        <p:nvSpPr>
          <p:cNvPr id="19" name="Oval 18"/>
          <p:cNvSpPr/>
          <p:nvPr/>
        </p:nvSpPr>
        <p:spPr bwMode="auto">
          <a:xfrm>
            <a:off x="2960075" y="3140968"/>
            <a:ext cx="3637569" cy="3528392"/>
          </a:xfrm>
          <a:prstGeom prst="ellipse">
            <a:avLst/>
          </a:prstGeom>
          <a:solidFill>
            <a:srgbClr val="00B0F0">
              <a:alpha val="57000"/>
            </a:srgbClr>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a:ln>
                <a:noFill/>
              </a:ln>
              <a:solidFill>
                <a:srgbClr val="000000"/>
              </a:solidFill>
              <a:effectLst/>
              <a:latin typeface="Georgia" charset="0"/>
              <a:ea typeface="ヒラギノ明朝 ProN W3" charset="0"/>
              <a:cs typeface="ヒラギノ明朝 ProN W3" charset="0"/>
              <a:sym typeface="Georgia" charset="0"/>
            </a:endParaRPr>
          </a:p>
        </p:txBody>
      </p:sp>
      <p:sp>
        <p:nvSpPr>
          <p:cNvPr id="43011" name="3 Slayt Numarası Yer Tutucusu"/>
          <p:cNvSpPr>
            <a:spLocks noGrp="1"/>
          </p:cNvSpPr>
          <p:nvPr>
            <p:ph type="sldNum" sz="quarter" idx="12"/>
          </p:nvPr>
        </p:nvSpPr>
        <p:spPr>
          <a:noFill/>
        </p:spPr>
        <p:txBody>
          <a:bodyPr/>
          <a:lstStyle/>
          <a:p>
            <a:fld id="{76DB231B-81B1-4288-9F87-7EE974727221}" type="slidenum">
              <a:rPr lang="en-US" smtClean="0">
                <a:latin typeface="Georgia" pitchFamily="18" charset="0"/>
                <a:ea typeface="ヒラギノ明朝 ProN W3"/>
                <a:cs typeface="ヒラギノ明朝 ProN W3"/>
                <a:sym typeface="Georgia" pitchFamily="18" charset="0"/>
              </a:rPr>
              <a:pPr/>
              <a:t>4</a:t>
            </a:fld>
            <a:endParaRPr lang="en-US" dirty="0">
              <a:latin typeface="Georgia" pitchFamily="18" charset="0"/>
              <a:ea typeface="ヒラギノ明朝 ProN W3"/>
              <a:cs typeface="ヒラギノ明朝 ProN W3"/>
              <a:sym typeface="Georgia" pitchFamily="18" charset="0"/>
            </a:endParaRPr>
          </a:p>
        </p:txBody>
      </p:sp>
      <p:sp>
        <p:nvSpPr>
          <p:cNvPr id="43009" name="1 Başlık"/>
          <p:cNvSpPr>
            <a:spLocks noGrp="1"/>
          </p:cNvSpPr>
          <p:nvPr>
            <p:ph type="title"/>
          </p:nvPr>
        </p:nvSpPr>
        <p:spPr>
          <a:xfrm>
            <a:off x="1342768" y="276315"/>
            <a:ext cx="8229600" cy="1146175"/>
          </a:xfrm>
        </p:spPr>
        <p:txBody>
          <a:bodyPr/>
          <a:lstStyle/>
          <a:p>
            <a:r>
              <a:rPr lang="tr-TR" sz="2800" b="1" dirty="0">
                <a:solidFill>
                  <a:schemeClr val="tx1"/>
                </a:solidFill>
                <a:effectLst>
                  <a:outerShdw blurRad="38100" dist="38100" dir="2700000" algn="tl">
                    <a:srgbClr val="000000">
                      <a:alpha val="43137"/>
                    </a:srgbClr>
                  </a:outerShdw>
                </a:effectLst>
                <a:latin typeface="Verdana" pitchFamily="34" charset="0"/>
              </a:rPr>
              <a:t>Özel Yetenekli Birey</a:t>
            </a:r>
            <a:endParaRPr lang="tr-TR" sz="2800" dirty="0">
              <a:solidFill>
                <a:schemeClr val="tx1"/>
              </a:solidFill>
              <a:effectLst>
                <a:outerShdw blurRad="38100" dist="38100" dir="2700000" algn="tl">
                  <a:srgbClr val="000000">
                    <a:alpha val="43137"/>
                  </a:srgbClr>
                </a:outerShdw>
              </a:effectLst>
              <a:latin typeface="Verdana" pitchFamily="34" charset="0"/>
            </a:endParaRPr>
          </a:p>
        </p:txBody>
      </p:sp>
      <p:sp>
        <p:nvSpPr>
          <p:cNvPr id="2"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sp>
        <p:nvSpPr>
          <p:cNvPr id="8" name="Metin kutusu 7"/>
          <p:cNvSpPr txBox="1"/>
          <p:nvPr/>
        </p:nvSpPr>
        <p:spPr>
          <a:xfrm>
            <a:off x="2288906" y="2829240"/>
            <a:ext cx="1394934" cy="369332"/>
          </a:xfrm>
          <a:prstGeom prst="rect">
            <a:avLst/>
          </a:prstGeom>
          <a:noFill/>
        </p:spPr>
        <p:txBody>
          <a:bodyPr wrap="none" rtlCol="0">
            <a:spAutoFit/>
          </a:bodyPr>
          <a:lstStyle/>
          <a:p>
            <a:pPr algn="ctr"/>
            <a:r>
              <a:rPr lang="tr-TR" b="1" dirty="0">
                <a:solidFill>
                  <a:srgbClr val="002060"/>
                </a:solidFill>
              </a:rPr>
              <a:t>YETENEK</a:t>
            </a:r>
          </a:p>
        </p:txBody>
      </p:sp>
      <p:sp>
        <p:nvSpPr>
          <p:cNvPr id="23" name="Metin kutusu 22"/>
          <p:cNvSpPr txBox="1"/>
          <p:nvPr/>
        </p:nvSpPr>
        <p:spPr>
          <a:xfrm>
            <a:off x="5487419" y="2801062"/>
            <a:ext cx="1866217" cy="369332"/>
          </a:xfrm>
          <a:prstGeom prst="rect">
            <a:avLst/>
          </a:prstGeom>
          <a:noFill/>
        </p:spPr>
        <p:txBody>
          <a:bodyPr wrap="none" rtlCol="0">
            <a:spAutoFit/>
          </a:bodyPr>
          <a:lstStyle/>
          <a:p>
            <a:pPr algn="ctr"/>
            <a:r>
              <a:rPr lang="tr-TR" b="1" dirty="0">
                <a:solidFill>
                  <a:schemeClr val="bg1"/>
                </a:solidFill>
              </a:rPr>
              <a:t>YARATICILIK</a:t>
            </a:r>
          </a:p>
        </p:txBody>
      </p:sp>
      <p:sp>
        <p:nvSpPr>
          <p:cNvPr id="24" name="Metin kutusu 23"/>
          <p:cNvSpPr txBox="1"/>
          <p:nvPr/>
        </p:nvSpPr>
        <p:spPr>
          <a:xfrm>
            <a:off x="3817701" y="5009077"/>
            <a:ext cx="1922321" cy="369332"/>
          </a:xfrm>
          <a:prstGeom prst="rect">
            <a:avLst/>
          </a:prstGeom>
          <a:noFill/>
        </p:spPr>
        <p:txBody>
          <a:bodyPr wrap="none" rtlCol="0">
            <a:spAutoFit/>
          </a:bodyPr>
          <a:lstStyle/>
          <a:p>
            <a:pPr algn="ctr"/>
            <a:r>
              <a:rPr lang="tr-TR" b="1" dirty="0">
                <a:solidFill>
                  <a:schemeClr val="bg1"/>
                </a:solidFill>
              </a:rPr>
              <a:t>MOTİVASYON</a:t>
            </a:r>
          </a:p>
        </p:txBody>
      </p:sp>
      <p:sp>
        <p:nvSpPr>
          <p:cNvPr id="25" name="Metin kutusu 24"/>
          <p:cNvSpPr txBox="1"/>
          <p:nvPr/>
        </p:nvSpPr>
        <p:spPr>
          <a:xfrm>
            <a:off x="3777603" y="3348794"/>
            <a:ext cx="1394934" cy="646331"/>
          </a:xfrm>
          <a:prstGeom prst="rect">
            <a:avLst/>
          </a:prstGeom>
          <a:noFill/>
        </p:spPr>
        <p:txBody>
          <a:bodyPr wrap="none" rtlCol="0">
            <a:spAutoFit/>
          </a:bodyPr>
          <a:lstStyle/>
          <a:p>
            <a:pPr algn="ctr"/>
            <a:r>
              <a:rPr lang="tr-TR" b="1" dirty="0">
                <a:solidFill>
                  <a:schemeClr val="bg1"/>
                </a:solidFill>
              </a:rPr>
              <a:t>ÖZEL</a:t>
            </a:r>
          </a:p>
          <a:p>
            <a:pPr algn="ctr"/>
            <a:r>
              <a:rPr lang="tr-TR" b="1" dirty="0">
                <a:solidFill>
                  <a:schemeClr val="bg1"/>
                </a:solidFill>
              </a:rPr>
              <a:t>YETENEK</a:t>
            </a:r>
          </a:p>
        </p:txBody>
      </p:sp>
      <p:pic>
        <p:nvPicPr>
          <p:cNvPr id="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568" y="188640"/>
            <a:ext cx="1219200" cy="121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Dikdörtgen 26"/>
          <p:cNvSpPr/>
          <p:nvPr/>
        </p:nvSpPr>
        <p:spPr bwMode="auto">
          <a:xfrm>
            <a:off x="13752" y="1412776"/>
            <a:ext cx="9072951" cy="45719"/>
          </a:xfrm>
          <a:prstGeom prst="rect">
            <a:avLst/>
          </a:prstGeom>
          <a:solidFill>
            <a:schemeClr val="bg1">
              <a:lumMod val="95000"/>
            </a:schemeClr>
          </a:solidFill>
          <a:ln w="9525" cap="flat" cmpd="sng" algn="ctr">
            <a:noFill/>
            <a:prstDash val="solid"/>
            <a:round/>
            <a:headEnd type="none" w="med" len="med"/>
            <a:tailEnd type="none" w="med" len="med"/>
          </a:ln>
          <a:effectLst>
            <a:reflection blurRad="12700" stA="50000" endA="300" endPos="55500" dist="50800" dir="5400000" sy="-100000" algn="bl" rotWithShape="0"/>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a:ln>
                <a:noFill/>
              </a:ln>
              <a:solidFill>
                <a:srgbClr val="000000"/>
              </a:solidFill>
              <a:effectLst/>
              <a:latin typeface="Georgia" charset="0"/>
              <a:ea typeface="ヒラギノ明朝 ProN W3" charset="0"/>
              <a:cs typeface="ヒラギノ明朝 ProN W3" charset="0"/>
              <a:sym typeface="Georgia" charset="0"/>
            </a:endParaRPr>
          </a:p>
        </p:txBody>
      </p:sp>
      <p:sp>
        <p:nvSpPr>
          <p:cNvPr id="16" name="Altbilgi Yer Tutucusu 3"/>
          <p:cNvSpPr>
            <a:spLocks noGrp="1"/>
          </p:cNvSpPr>
          <p:nvPr>
            <p:ph type="ftr" sz="quarter" idx="11"/>
          </p:nvPr>
        </p:nvSpPr>
        <p:spPr>
          <a:xfrm>
            <a:off x="4860032" y="6408624"/>
            <a:ext cx="4008352" cy="365125"/>
          </a:xfrm>
        </p:spPr>
        <p:txBody>
          <a:bodyPr/>
          <a:lstStyle/>
          <a:p>
            <a:r>
              <a:rPr lang="tr-TR" dirty="0">
                <a:solidFill>
                  <a:schemeClr val="bg1">
                    <a:lumMod val="50000"/>
                  </a:schemeClr>
                </a:solidFill>
                <a:effectLst>
                  <a:outerShdw blurRad="38100" dist="38100" dir="2700000" algn="tl">
                    <a:srgbClr val="000000">
                      <a:alpha val="43137"/>
                    </a:srgbClr>
                  </a:outerShdw>
                </a:effectLst>
              </a:rPr>
              <a:t>Özel Yeteneklerin Geliştirilmesi Daire Başkanlığı</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692696"/>
            <a:ext cx="8568952" cy="4752528"/>
          </a:xfrm>
        </p:spPr>
        <p:txBody>
          <a:bodyPr>
            <a:normAutofit/>
          </a:bodyPr>
          <a:lstStyle/>
          <a:p>
            <a:pPr marL="109728" indent="0">
              <a:lnSpc>
                <a:spcPct val="200000"/>
              </a:lnSpc>
              <a:buNone/>
            </a:pPr>
            <a:r>
              <a:rPr lang="tr-TR" sz="3600" b="1" dirty="0">
                <a:effectLst>
                  <a:outerShdw blurRad="38100" dist="38100" dir="2700000" algn="tl">
                    <a:srgbClr val="000000">
                      <a:alpha val="43137"/>
                    </a:srgbClr>
                  </a:outerShdw>
                </a:effectLst>
              </a:rPr>
              <a:t>Özel Yetenek</a:t>
            </a:r>
          </a:p>
          <a:p>
            <a:pPr marL="914400" lvl="3" indent="0">
              <a:lnSpc>
                <a:spcPct val="200000"/>
              </a:lnSpc>
              <a:buNone/>
            </a:pPr>
            <a:r>
              <a:rPr lang="tr-TR" sz="3600" b="1" dirty="0">
                <a:effectLst>
                  <a:outerShdw blurRad="38100" dist="38100" dir="2700000" algn="tl">
                    <a:srgbClr val="000000">
                      <a:alpha val="43137"/>
                    </a:srgbClr>
                  </a:outerShdw>
                </a:effectLst>
              </a:rPr>
              <a:t>		Yaratıcılık</a:t>
            </a:r>
          </a:p>
          <a:p>
            <a:pPr marL="1828800" lvl="7" indent="0">
              <a:lnSpc>
                <a:spcPct val="200000"/>
              </a:lnSpc>
              <a:buNone/>
            </a:pPr>
            <a:r>
              <a:rPr lang="tr-TR" sz="3600" b="1" dirty="0">
                <a:effectLst>
                  <a:outerShdw blurRad="38100" dist="38100" dir="2700000" algn="tl">
                    <a:srgbClr val="000000">
                      <a:alpha val="43137"/>
                    </a:srgbClr>
                  </a:outerShdw>
                </a:effectLst>
              </a:rPr>
              <a:t>			Motivasyon</a:t>
            </a:r>
          </a:p>
          <a:p>
            <a:pPr marL="1828800" lvl="7" indent="0">
              <a:lnSpc>
                <a:spcPct val="200000"/>
              </a:lnSpc>
              <a:buNone/>
            </a:pPr>
            <a:r>
              <a:rPr lang="tr-TR" sz="3600" b="1" dirty="0">
                <a:solidFill>
                  <a:srgbClr val="C00000"/>
                </a:solidFill>
                <a:effectLst>
                  <a:outerShdw blurRad="38100" dist="38100" dir="2700000" algn="tl">
                    <a:srgbClr val="000000">
                      <a:alpha val="43137"/>
                    </a:srgbClr>
                  </a:outerShdw>
                </a:effectLst>
              </a:rPr>
              <a:t>		   Nasıl Gözlemlenir?</a:t>
            </a:r>
          </a:p>
        </p:txBody>
      </p:sp>
      <p:sp>
        <p:nvSpPr>
          <p:cNvPr id="4" name="Slayt Numarası Yer Tutucusu 3"/>
          <p:cNvSpPr>
            <a:spLocks noGrp="1"/>
          </p:cNvSpPr>
          <p:nvPr>
            <p:ph type="sldNum" sz="quarter" idx="12"/>
          </p:nvPr>
        </p:nvSpPr>
        <p:spPr/>
        <p:txBody>
          <a:bodyPr/>
          <a:lstStyle/>
          <a:p>
            <a:pPr>
              <a:defRPr/>
            </a:pPr>
            <a:fld id="{ADD943AC-D8E1-497C-AC23-F41D5B2683CD}" type="slidenum">
              <a:rPr lang="en-US" smtClean="0"/>
              <a:pPr>
                <a:defRPr/>
              </a:pPr>
              <a:t>5</a:t>
            </a:fld>
            <a:endParaRPr lang="en-US"/>
          </a:p>
        </p:txBody>
      </p:sp>
      <p:sp>
        <p:nvSpPr>
          <p:cNvPr id="6" name="Altbilgi Yer Tutucusu 3"/>
          <p:cNvSpPr>
            <a:spLocks noGrp="1"/>
          </p:cNvSpPr>
          <p:nvPr>
            <p:ph type="ftr" sz="quarter" idx="11"/>
          </p:nvPr>
        </p:nvSpPr>
        <p:spPr>
          <a:xfrm>
            <a:off x="4860032" y="6408624"/>
            <a:ext cx="4008352" cy="365125"/>
          </a:xfrm>
        </p:spPr>
        <p:txBody>
          <a:bodyPr/>
          <a:lstStyle/>
          <a:p>
            <a:r>
              <a:rPr lang="tr-TR" dirty="0">
                <a:solidFill>
                  <a:schemeClr val="bg1">
                    <a:lumMod val="50000"/>
                  </a:schemeClr>
                </a:solidFill>
                <a:effectLst>
                  <a:outerShdw blurRad="38100" dist="38100" dir="2700000" algn="tl">
                    <a:srgbClr val="000000">
                      <a:alpha val="43137"/>
                    </a:srgbClr>
                  </a:outerShdw>
                </a:effectLst>
              </a:rPr>
              <a:t>Özel Yeteneklerin Geliştirilmesi Daire Başkanlığı</a:t>
            </a:r>
          </a:p>
        </p:txBody>
      </p:sp>
    </p:spTree>
    <p:extLst>
      <p:ext uri="{BB962C8B-B14F-4D97-AF65-F5344CB8AC3E}">
        <p14:creationId xmlns:p14="http://schemas.microsoft.com/office/powerpoint/2010/main" val="3993548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2 İçerik Yer Tutucusu"/>
          <p:cNvSpPr>
            <a:spLocks noGrp="1"/>
          </p:cNvSpPr>
          <p:nvPr>
            <p:ph idx="1"/>
          </p:nvPr>
        </p:nvSpPr>
        <p:spPr>
          <a:xfrm>
            <a:off x="251520" y="1458496"/>
            <a:ext cx="6048837" cy="5139432"/>
          </a:xfrm>
        </p:spPr>
        <p:txBody>
          <a:bodyPr>
            <a:normAutofit/>
          </a:bodyPr>
          <a:lstStyle/>
          <a:p>
            <a:pPr algn="just">
              <a:lnSpc>
                <a:spcPct val="150000"/>
              </a:lnSpc>
            </a:pPr>
            <a:r>
              <a:rPr lang="tr-TR" sz="2000" dirty="0">
                <a:solidFill>
                  <a:schemeClr val="tx1"/>
                </a:solidFill>
                <a:latin typeface="Verdana" pitchFamily="34" charset="0"/>
              </a:rPr>
              <a:t>Yüksek düzeyde soyut düşünebilme</a:t>
            </a:r>
          </a:p>
          <a:p>
            <a:pPr algn="just">
              <a:lnSpc>
                <a:spcPct val="150000"/>
              </a:lnSpc>
            </a:pPr>
            <a:r>
              <a:rPr lang="tr-TR" sz="2000" dirty="0">
                <a:solidFill>
                  <a:schemeClr val="tx1"/>
                </a:solidFill>
                <a:latin typeface="Verdana" pitchFamily="34" charset="0"/>
              </a:rPr>
              <a:t>Sözel ve sayısal mantık yürütme</a:t>
            </a:r>
          </a:p>
          <a:p>
            <a:pPr algn="just">
              <a:lnSpc>
                <a:spcPct val="150000"/>
              </a:lnSpc>
            </a:pPr>
            <a:r>
              <a:rPr lang="tr-TR" sz="2000" dirty="0">
                <a:solidFill>
                  <a:schemeClr val="tx1"/>
                </a:solidFill>
                <a:latin typeface="Verdana" pitchFamily="34" charset="0"/>
              </a:rPr>
              <a:t>Uzamsal ilişkiler, bellek ve sözcük akıcılığı</a:t>
            </a:r>
          </a:p>
          <a:p>
            <a:pPr algn="just">
              <a:lnSpc>
                <a:spcPct val="150000"/>
              </a:lnSpc>
            </a:pPr>
            <a:r>
              <a:rPr lang="tr-TR" sz="2000" dirty="0">
                <a:solidFill>
                  <a:schemeClr val="tx1"/>
                </a:solidFill>
                <a:latin typeface="Verdana" pitchFamily="34" charset="0"/>
              </a:rPr>
              <a:t>Yeni durumlara uyum gösterme ve yön verme</a:t>
            </a:r>
          </a:p>
          <a:p>
            <a:pPr algn="just">
              <a:lnSpc>
                <a:spcPct val="150000"/>
              </a:lnSpc>
            </a:pPr>
            <a:r>
              <a:rPr lang="tr-TR" sz="2000" dirty="0">
                <a:solidFill>
                  <a:schemeClr val="tx1"/>
                </a:solidFill>
                <a:latin typeface="Verdana" pitchFamily="34" charset="0"/>
              </a:rPr>
              <a:t>Bilgilerin hızlı, sağlıklı ve seçici olarak hatırlanması</a:t>
            </a:r>
          </a:p>
          <a:p>
            <a:pPr algn="just">
              <a:lnSpc>
                <a:spcPct val="150000"/>
              </a:lnSpc>
            </a:pPr>
            <a:r>
              <a:rPr lang="tr-TR" sz="2000" dirty="0">
                <a:solidFill>
                  <a:schemeClr val="tx1"/>
                </a:solidFill>
                <a:latin typeface="Verdana" pitchFamily="34" charset="0"/>
              </a:rPr>
              <a:t>Genel yeteneklerin çeşitli birleşimlerini sanat, liderlik, yönetim gibi performans alanlarına uygulayabilme kapasitesi</a:t>
            </a:r>
          </a:p>
          <a:p>
            <a:endParaRPr lang="tr-TR" sz="2000" dirty="0">
              <a:solidFill>
                <a:schemeClr val="tx1"/>
              </a:solidFill>
              <a:latin typeface="Verdana" pitchFamily="34" charset="0"/>
            </a:endParaRPr>
          </a:p>
        </p:txBody>
      </p:sp>
      <p:sp>
        <p:nvSpPr>
          <p:cNvPr id="44035" name="3 Slayt Numarası Yer Tutucusu"/>
          <p:cNvSpPr>
            <a:spLocks noGrp="1"/>
          </p:cNvSpPr>
          <p:nvPr>
            <p:ph type="sldNum" sz="quarter" idx="12"/>
          </p:nvPr>
        </p:nvSpPr>
        <p:spPr>
          <a:noFill/>
        </p:spPr>
        <p:txBody>
          <a:bodyPr/>
          <a:lstStyle/>
          <a:p>
            <a:fld id="{2BCAB15B-D7D0-4F42-B6F8-6928205F45FB}" type="slidenum">
              <a:rPr lang="en-US" smtClean="0">
                <a:latin typeface="Georgia" pitchFamily="18" charset="0"/>
                <a:ea typeface="ヒラギノ明朝 ProN W3"/>
                <a:cs typeface="ヒラギノ明朝 ProN W3"/>
                <a:sym typeface="Georgia" pitchFamily="18" charset="0"/>
              </a:rPr>
              <a:pPr/>
              <a:t>6</a:t>
            </a:fld>
            <a:endParaRPr lang="en-US">
              <a:latin typeface="Georgia" pitchFamily="18" charset="0"/>
              <a:ea typeface="ヒラギノ明朝 ProN W3"/>
              <a:cs typeface="ヒラギノ明朝 ProN W3"/>
              <a:sym typeface="Georgia" pitchFamily="18" charset="0"/>
            </a:endParaRPr>
          </a:p>
        </p:txBody>
      </p:sp>
      <p:sp>
        <p:nvSpPr>
          <p:cNvPr id="44033" name="1 Başlık"/>
          <p:cNvSpPr>
            <a:spLocks noGrp="1"/>
          </p:cNvSpPr>
          <p:nvPr>
            <p:ph type="title"/>
          </p:nvPr>
        </p:nvSpPr>
        <p:spPr>
          <a:xfrm>
            <a:off x="1475656" y="188640"/>
            <a:ext cx="7611047" cy="1030287"/>
          </a:xfrm>
        </p:spPr>
        <p:txBody>
          <a:bodyPr/>
          <a:lstStyle/>
          <a:p>
            <a:r>
              <a:rPr lang="tr-TR" sz="2800" b="1" dirty="0">
                <a:solidFill>
                  <a:schemeClr val="tx1"/>
                </a:solidFill>
                <a:effectLst>
                  <a:outerShdw blurRad="38100" dist="38100" dir="2700000" algn="tl">
                    <a:srgbClr val="000000">
                      <a:alpha val="43137"/>
                    </a:srgbClr>
                  </a:outerShdw>
                </a:effectLst>
                <a:latin typeface="Verdana" pitchFamily="34" charset="0"/>
              </a:rPr>
              <a:t>Özel Yetenek</a:t>
            </a:r>
          </a:p>
        </p:txBody>
      </p:sp>
      <p:pic>
        <p:nvPicPr>
          <p:cNvPr id="44036" name="Picture 5" descr="C:\Users\Bkoerdhgm TEKNIKODA\Desktop\bilsem\raising-gifted-children.jpg"/>
          <p:cNvPicPr>
            <a:picLocks noChangeAspect="1" noChangeArrowheads="1"/>
          </p:cNvPicPr>
          <p:nvPr/>
        </p:nvPicPr>
        <p:blipFill>
          <a:blip r:embed="rId2" cstate="print"/>
          <a:srcRect/>
          <a:stretch>
            <a:fillRect/>
          </a:stretch>
        </p:blipFill>
        <p:spPr bwMode="auto">
          <a:xfrm>
            <a:off x="6300357" y="1412776"/>
            <a:ext cx="2591692" cy="3882959"/>
          </a:xfrm>
          <a:prstGeom prst="rect">
            <a:avLst/>
          </a:prstGeom>
          <a:noFill/>
          <a:ln w="9525">
            <a:noFill/>
            <a:miter lim="800000"/>
            <a:headEnd/>
            <a:tailEnd/>
          </a:ln>
          <a:effectLst>
            <a:reflection endPos="35000" dist="38100" dir="5400000" sy="-100000" algn="bl" rotWithShape="0"/>
          </a:effectLst>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568" y="188640"/>
            <a:ext cx="1219200" cy="121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Dikdörtgen 7"/>
          <p:cNvSpPr/>
          <p:nvPr/>
        </p:nvSpPr>
        <p:spPr bwMode="auto">
          <a:xfrm>
            <a:off x="13752" y="1412776"/>
            <a:ext cx="9072951" cy="45719"/>
          </a:xfrm>
          <a:prstGeom prst="rect">
            <a:avLst/>
          </a:prstGeom>
          <a:solidFill>
            <a:schemeClr val="bg1">
              <a:lumMod val="95000"/>
            </a:schemeClr>
          </a:solidFill>
          <a:ln w="9525" cap="flat" cmpd="sng" algn="ctr">
            <a:noFill/>
            <a:prstDash val="solid"/>
            <a:round/>
            <a:headEnd type="none" w="med" len="med"/>
            <a:tailEnd type="none" w="med" len="med"/>
          </a:ln>
          <a:effectLst>
            <a:reflection blurRad="12700" stA="50000" endA="300" endPos="55500" dist="50800" dir="5400000" sy="-100000" algn="bl" rotWithShape="0"/>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a:ln>
                <a:noFill/>
              </a:ln>
              <a:solidFill>
                <a:srgbClr val="000000"/>
              </a:solidFill>
              <a:effectLst/>
              <a:latin typeface="Georgia" charset="0"/>
              <a:ea typeface="ヒラギノ明朝 ProN W3" charset="0"/>
              <a:cs typeface="ヒラギノ明朝 ProN W3" charset="0"/>
              <a:sym typeface="Georgia" charset="0"/>
            </a:endParaRPr>
          </a:p>
        </p:txBody>
      </p:sp>
      <p:sp>
        <p:nvSpPr>
          <p:cNvPr id="10" name="Altbilgi Yer Tutucusu 3"/>
          <p:cNvSpPr>
            <a:spLocks noGrp="1"/>
          </p:cNvSpPr>
          <p:nvPr>
            <p:ph type="ftr" sz="quarter" idx="11"/>
          </p:nvPr>
        </p:nvSpPr>
        <p:spPr>
          <a:xfrm>
            <a:off x="4860032" y="6408624"/>
            <a:ext cx="4008352" cy="365125"/>
          </a:xfrm>
        </p:spPr>
        <p:txBody>
          <a:bodyPr/>
          <a:lstStyle/>
          <a:p>
            <a:r>
              <a:rPr lang="tr-TR" dirty="0">
                <a:solidFill>
                  <a:schemeClr val="bg1">
                    <a:lumMod val="50000"/>
                  </a:schemeClr>
                </a:solidFill>
                <a:effectLst>
                  <a:outerShdw blurRad="38100" dist="38100" dir="2700000" algn="tl">
                    <a:srgbClr val="000000">
                      <a:alpha val="43137"/>
                    </a:srgbClr>
                  </a:outerShdw>
                </a:effectLst>
              </a:rPr>
              <a:t>Özel Yeteneklerin Geliştirilmesi Daire Başkanlığı</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2 İçerik Yer Tutucusu"/>
          <p:cNvSpPr>
            <a:spLocks noGrp="1"/>
          </p:cNvSpPr>
          <p:nvPr>
            <p:ph idx="1"/>
          </p:nvPr>
        </p:nvSpPr>
        <p:spPr>
          <a:xfrm>
            <a:off x="251520" y="1484313"/>
            <a:ext cx="4653284" cy="4608512"/>
          </a:xfrm>
        </p:spPr>
        <p:txBody>
          <a:bodyPr/>
          <a:lstStyle/>
          <a:p>
            <a:pPr>
              <a:lnSpc>
                <a:spcPct val="150000"/>
              </a:lnSpc>
            </a:pPr>
            <a:r>
              <a:rPr lang="tr-TR" sz="2000" dirty="0">
                <a:solidFill>
                  <a:schemeClr val="tx1"/>
                </a:solidFill>
                <a:latin typeface="Verdana" pitchFamily="34" charset="0"/>
              </a:rPr>
              <a:t>Düşüncelerin </a:t>
            </a:r>
            <a:r>
              <a:rPr lang="tr-TR" sz="2000" b="1" dirty="0">
                <a:solidFill>
                  <a:schemeClr val="tx1"/>
                </a:solidFill>
                <a:latin typeface="Verdana" pitchFamily="34" charset="0"/>
              </a:rPr>
              <a:t>akıcı, esnek ve özgün</a:t>
            </a:r>
            <a:r>
              <a:rPr lang="tr-TR" sz="2000" dirty="0">
                <a:solidFill>
                  <a:schemeClr val="tx1"/>
                </a:solidFill>
                <a:latin typeface="Verdana" pitchFamily="34" charset="0"/>
              </a:rPr>
              <a:t> olması</a:t>
            </a:r>
          </a:p>
          <a:p>
            <a:pPr>
              <a:lnSpc>
                <a:spcPct val="150000"/>
              </a:lnSpc>
            </a:pPr>
            <a:r>
              <a:rPr lang="tr-TR" sz="2000" b="1" dirty="0">
                <a:solidFill>
                  <a:schemeClr val="tx1"/>
                </a:solidFill>
                <a:latin typeface="Verdana" pitchFamily="34" charset="0"/>
              </a:rPr>
              <a:t>Deneyime açık </a:t>
            </a:r>
            <a:r>
              <a:rPr lang="tr-TR" sz="2000" dirty="0">
                <a:solidFill>
                  <a:schemeClr val="tx1"/>
                </a:solidFill>
                <a:latin typeface="Verdana" pitchFamily="34" charset="0"/>
              </a:rPr>
              <a:t>olma</a:t>
            </a:r>
          </a:p>
          <a:p>
            <a:pPr>
              <a:lnSpc>
                <a:spcPct val="150000"/>
              </a:lnSpc>
            </a:pPr>
            <a:r>
              <a:rPr lang="tr-TR" sz="2000" dirty="0">
                <a:solidFill>
                  <a:schemeClr val="tx1"/>
                </a:solidFill>
                <a:latin typeface="Verdana" pitchFamily="34" charset="0"/>
              </a:rPr>
              <a:t>Başkalarının düşünce ve ürünlerindeki </a:t>
            </a:r>
            <a:r>
              <a:rPr lang="tr-TR" sz="2000" b="1" dirty="0">
                <a:solidFill>
                  <a:schemeClr val="tx1"/>
                </a:solidFill>
                <a:latin typeface="Verdana" pitchFamily="34" charset="0"/>
              </a:rPr>
              <a:t>yeniliğe ve değişikliğe karşı alıcı </a:t>
            </a:r>
            <a:r>
              <a:rPr lang="tr-TR" sz="2000" dirty="0">
                <a:solidFill>
                  <a:schemeClr val="tx1"/>
                </a:solidFill>
                <a:latin typeface="Verdana" pitchFamily="34" charset="0"/>
              </a:rPr>
              <a:t>olma</a:t>
            </a:r>
          </a:p>
          <a:p>
            <a:pPr>
              <a:lnSpc>
                <a:spcPct val="150000"/>
              </a:lnSpc>
            </a:pPr>
            <a:r>
              <a:rPr lang="tr-TR" sz="2000" dirty="0">
                <a:solidFill>
                  <a:schemeClr val="tx1"/>
                </a:solidFill>
                <a:latin typeface="Verdana" pitchFamily="34" charset="0"/>
              </a:rPr>
              <a:t>Ayrıntıya, düşünce ve maddelerin estetik niteliklerine </a:t>
            </a:r>
            <a:r>
              <a:rPr lang="tr-TR" sz="2000" b="1" dirty="0">
                <a:solidFill>
                  <a:schemeClr val="tx1"/>
                </a:solidFill>
                <a:latin typeface="Verdana" pitchFamily="34" charset="0"/>
              </a:rPr>
              <a:t>duyarlı </a:t>
            </a:r>
            <a:r>
              <a:rPr lang="tr-TR" sz="2000" dirty="0">
                <a:solidFill>
                  <a:schemeClr val="tx1"/>
                </a:solidFill>
                <a:latin typeface="Verdana" pitchFamily="34" charset="0"/>
              </a:rPr>
              <a:t>olma</a:t>
            </a:r>
          </a:p>
          <a:p>
            <a:pPr>
              <a:lnSpc>
                <a:spcPct val="150000"/>
              </a:lnSpc>
            </a:pPr>
            <a:endParaRPr lang="tr-TR" sz="2000" dirty="0">
              <a:solidFill>
                <a:schemeClr val="tx1"/>
              </a:solidFill>
              <a:latin typeface="Verdana" pitchFamily="34" charset="0"/>
            </a:endParaRPr>
          </a:p>
        </p:txBody>
      </p:sp>
      <p:sp>
        <p:nvSpPr>
          <p:cNvPr id="45059" name="3 Slayt Numarası Yer Tutucusu"/>
          <p:cNvSpPr>
            <a:spLocks noGrp="1"/>
          </p:cNvSpPr>
          <p:nvPr>
            <p:ph type="sldNum" sz="quarter" idx="12"/>
          </p:nvPr>
        </p:nvSpPr>
        <p:spPr>
          <a:noFill/>
        </p:spPr>
        <p:txBody>
          <a:bodyPr/>
          <a:lstStyle/>
          <a:p>
            <a:fld id="{D17EA1E5-8437-4F00-BC8F-38BC8CDEAC87}" type="slidenum">
              <a:rPr lang="en-US" smtClean="0">
                <a:latin typeface="Georgia" pitchFamily="18" charset="0"/>
                <a:ea typeface="ヒラギノ明朝 ProN W3"/>
                <a:cs typeface="ヒラギノ明朝 ProN W3"/>
                <a:sym typeface="Georgia" pitchFamily="18" charset="0"/>
              </a:rPr>
              <a:pPr/>
              <a:t>7</a:t>
            </a:fld>
            <a:endParaRPr lang="en-US">
              <a:latin typeface="Georgia" pitchFamily="18" charset="0"/>
              <a:ea typeface="ヒラギノ明朝 ProN W3"/>
              <a:cs typeface="ヒラギノ明朝 ProN W3"/>
              <a:sym typeface="Georgia" pitchFamily="18" charset="0"/>
            </a:endParaRPr>
          </a:p>
        </p:txBody>
      </p:sp>
      <p:sp>
        <p:nvSpPr>
          <p:cNvPr id="45057" name="1 Başlık"/>
          <p:cNvSpPr>
            <a:spLocks noGrp="1"/>
          </p:cNvSpPr>
          <p:nvPr>
            <p:ph type="title"/>
          </p:nvPr>
        </p:nvSpPr>
        <p:spPr>
          <a:xfrm>
            <a:off x="1342768" y="188640"/>
            <a:ext cx="7498020" cy="936526"/>
          </a:xfrm>
        </p:spPr>
        <p:txBody>
          <a:bodyPr/>
          <a:lstStyle/>
          <a:p>
            <a:r>
              <a:rPr lang="tr-TR" sz="2800" b="1" dirty="0">
                <a:solidFill>
                  <a:schemeClr val="tx1"/>
                </a:solidFill>
                <a:effectLst>
                  <a:outerShdw blurRad="38100" dist="38100" dir="2700000" algn="tl">
                    <a:srgbClr val="000000">
                      <a:alpha val="43137"/>
                    </a:srgbClr>
                  </a:outerShdw>
                </a:effectLst>
                <a:latin typeface="Verdana" pitchFamily="34" charset="0"/>
              </a:rPr>
              <a:t>Yaratıcılık</a:t>
            </a:r>
          </a:p>
        </p:txBody>
      </p:sp>
      <p:pic>
        <p:nvPicPr>
          <p:cNvPr id="45060" name="Picture 5" descr="C:\Users\Bkoerdhgm TEKNIKODA\Desktop\bilsem\trabzonbilsem_kamp_2011_143.jpg"/>
          <p:cNvPicPr>
            <a:picLocks noChangeAspect="1" noChangeArrowheads="1"/>
          </p:cNvPicPr>
          <p:nvPr/>
        </p:nvPicPr>
        <p:blipFill>
          <a:blip r:embed="rId2" cstate="print"/>
          <a:srcRect/>
          <a:stretch>
            <a:fillRect/>
          </a:stretch>
        </p:blipFill>
        <p:spPr bwMode="auto">
          <a:xfrm>
            <a:off x="4904804" y="1628775"/>
            <a:ext cx="3935983" cy="2952353"/>
          </a:xfrm>
          <a:prstGeom prst="rect">
            <a:avLst/>
          </a:prstGeom>
          <a:noFill/>
          <a:ln w="9525">
            <a:noFill/>
            <a:miter lim="800000"/>
            <a:headEnd/>
            <a:tailEnd/>
          </a:ln>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568" y="188640"/>
            <a:ext cx="1219200" cy="121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Dikdörtgen 6"/>
          <p:cNvSpPr/>
          <p:nvPr/>
        </p:nvSpPr>
        <p:spPr bwMode="auto">
          <a:xfrm>
            <a:off x="13752" y="1412776"/>
            <a:ext cx="9072951" cy="45719"/>
          </a:xfrm>
          <a:prstGeom prst="rect">
            <a:avLst/>
          </a:prstGeom>
          <a:solidFill>
            <a:schemeClr val="bg1">
              <a:lumMod val="95000"/>
            </a:schemeClr>
          </a:solidFill>
          <a:ln w="9525" cap="flat" cmpd="sng" algn="ctr">
            <a:noFill/>
            <a:prstDash val="solid"/>
            <a:round/>
            <a:headEnd type="none" w="med" len="med"/>
            <a:tailEnd type="none" w="med" len="med"/>
          </a:ln>
          <a:effectLst>
            <a:reflection blurRad="12700" stA="50000" endA="300" endPos="55500" dist="50800" dir="5400000" sy="-100000" algn="bl" rotWithShape="0"/>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a:ln>
                <a:noFill/>
              </a:ln>
              <a:solidFill>
                <a:srgbClr val="000000"/>
              </a:solidFill>
              <a:effectLst/>
              <a:latin typeface="Georgia" charset="0"/>
              <a:ea typeface="ヒラギノ明朝 ProN W3" charset="0"/>
              <a:cs typeface="ヒラギノ明朝 ProN W3" charset="0"/>
              <a:sym typeface="Georgia" charset="0"/>
            </a:endParaRPr>
          </a:p>
        </p:txBody>
      </p:sp>
      <p:sp>
        <p:nvSpPr>
          <p:cNvPr id="10" name="Altbilgi Yer Tutucusu 3"/>
          <p:cNvSpPr>
            <a:spLocks noGrp="1"/>
          </p:cNvSpPr>
          <p:nvPr>
            <p:ph type="ftr" sz="quarter" idx="11"/>
          </p:nvPr>
        </p:nvSpPr>
        <p:spPr>
          <a:xfrm>
            <a:off x="4860032" y="6408624"/>
            <a:ext cx="4008352" cy="365125"/>
          </a:xfrm>
        </p:spPr>
        <p:txBody>
          <a:bodyPr/>
          <a:lstStyle/>
          <a:p>
            <a:r>
              <a:rPr lang="tr-TR" dirty="0">
                <a:solidFill>
                  <a:schemeClr val="bg1">
                    <a:lumMod val="50000"/>
                  </a:schemeClr>
                </a:solidFill>
                <a:effectLst>
                  <a:outerShdw blurRad="38100" dist="38100" dir="2700000" algn="tl">
                    <a:srgbClr val="000000">
                      <a:alpha val="43137"/>
                    </a:srgbClr>
                  </a:outerShdw>
                </a:effectLst>
              </a:rPr>
              <a:t>Özel Yeteneklerin Geliştirilmesi Daire Başkanlığı</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2 İçerik Yer Tutucusu"/>
          <p:cNvSpPr>
            <a:spLocks noGrp="1"/>
          </p:cNvSpPr>
          <p:nvPr>
            <p:ph idx="1"/>
          </p:nvPr>
        </p:nvSpPr>
        <p:spPr>
          <a:xfrm>
            <a:off x="323528" y="1549345"/>
            <a:ext cx="8229600" cy="4608512"/>
          </a:xfrm>
        </p:spPr>
        <p:txBody>
          <a:bodyPr/>
          <a:lstStyle/>
          <a:p>
            <a:r>
              <a:rPr lang="tr-TR" sz="2000" dirty="0">
                <a:solidFill>
                  <a:schemeClr val="tx1"/>
                </a:solidFill>
                <a:latin typeface="Verdana" pitchFamily="34" charset="0"/>
              </a:rPr>
              <a:t>Belirli bir problem veya  çalışma alanına  karşı yüksek düzeyde </a:t>
            </a:r>
            <a:r>
              <a:rPr lang="tr-TR" sz="2000" b="1" dirty="0">
                <a:solidFill>
                  <a:schemeClr val="tx1"/>
                </a:solidFill>
                <a:latin typeface="Verdana" pitchFamily="34" charset="0"/>
              </a:rPr>
              <a:t>ilgi, heves, hayranlık, bağlılık duyma </a:t>
            </a:r>
            <a:r>
              <a:rPr lang="tr-TR" sz="2000" dirty="0">
                <a:solidFill>
                  <a:schemeClr val="tx1"/>
                </a:solidFill>
                <a:latin typeface="Verdana" pitchFamily="34" charset="0"/>
              </a:rPr>
              <a:t>kapasitesi,</a:t>
            </a:r>
          </a:p>
          <a:p>
            <a:endParaRPr lang="tr-TR" sz="2000" dirty="0">
              <a:solidFill>
                <a:schemeClr val="tx1"/>
              </a:solidFill>
              <a:latin typeface="Verdana" pitchFamily="34" charset="0"/>
            </a:endParaRPr>
          </a:p>
          <a:p>
            <a:r>
              <a:rPr lang="tr-TR" sz="2000" b="1" dirty="0">
                <a:solidFill>
                  <a:schemeClr val="tx1"/>
                </a:solidFill>
                <a:latin typeface="Verdana" pitchFamily="34" charset="0"/>
              </a:rPr>
              <a:t>Azimli, sabırlı, kararlı olma, çok çalışabilme </a:t>
            </a:r>
            <a:r>
              <a:rPr lang="tr-TR" sz="2000" dirty="0">
                <a:solidFill>
                  <a:schemeClr val="tx1"/>
                </a:solidFill>
                <a:latin typeface="Verdana" pitchFamily="34" charset="0"/>
              </a:rPr>
              <a:t>ve kendini belirli bir işe </a:t>
            </a:r>
            <a:r>
              <a:rPr lang="tr-TR" sz="2000" b="1" dirty="0">
                <a:solidFill>
                  <a:schemeClr val="tx1"/>
                </a:solidFill>
                <a:latin typeface="Verdana" pitchFamily="34" charset="0"/>
              </a:rPr>
              <a:t>adayabilme</a:t>
            </a:r>
            <a:r>
              <a:rPr lang="tr-TR" sz="2000" dirty="0">
                <a:solidFill>
                  <a:schemeClr val="tx1"/>
                </a:solidFill>
                <a:latin typeface="Verdana" pitchFamily="34" charset="0"/>
              </a:rPr>
              <a:t> kapasitesi,</a:t>
            </a:r>
          </a:p>
          <a:p>
            <a:pPr>
              <a:buFont typeface="Georgia" pitchFamily="18" charset="0"/>
              <a:buNone/>
            </a:pPr>
            <a:endParaRPr lang="tr-TR" sz="2000" dirty="0">
              <a:solidFill>
                <a:schemeClr val="tx1"/>
              </a:solidFill>
              <a:latin typeface="Verdana" pitchFamily="34" charset="0"/>
            </a:endParaRPr>
          </a:p>
          <a:p>
            <a:r>
              <a:rPr lang="tr-TR" sz="2000" dirty="0">
                <a:solidFill>
                  <a:schemeClr val="tx1"/>
                </a:solidFill>
                <a:latin typeface="Verdana" pitchFamily="34" charset="0"/>
              </a:rPr>
              <a:t>Önemli bir işin üstesinden gelebileceğine </a:t>
            </a:r>
          </a:p>
          <a:p>
            <a:pPr marL="109728" indent="0">
              <a:buNone/>
            </a:pPr>
            <a:r>
              <a:rPr lang="tr-TR" sz="2000" dirty="0">
                <a:solidFill>
                  <a:schemeClr val="tx1"/>
                </a:solidFill>
                <a:latin typeface="Verdana" pitchFamily="34" charset="0"/>
              </a:rPr>
              <a:t>ilişkin </a:t>
            </a:r>
            <a:r>
              <a:rPr lang="tr-TR" sz="2000" b="1" dirty="0">
                <a:solidFill>
                  <a:schemeClr val="tx1"/>
                </a:solidFill>
                <a:latin typeface="Verdana" pitchFamily="34" charset="0"/>
              </a:rPr>
              <a:t>özgüvene</a:t>
            </a:r>
            <a:r>
              <a:rPr lang="tr-TR" sz="2000" dirty="0">
                <a:solidFill>
                  <a:schemeClr val="tx1"/>
                </a:solidFill>
                <a:latin typeface="Verdana" pitchFamily="34" charset="0"/>
              </a:rPr>
              <a:t> ve </a:t>
            </a:r>
          </a:p>
          <a:p>
            <a:pPr marL="109728" indent="0">
              <a:buNone/>
            </a:pPr>
            <a:r>
              <a:rPr lang="tr-TR" sz="2000" b="1" dirty="0">
                <a:solidFill>
                  <a:schemeClr val="tx1"/>
                </a:solidFill>
                <a:latin typeface="Verdana" pitchFamily="34" charset="0"/>
              </a:rPr>
              <a:t>başarma güdüsüne </a:t>
            </a:r>
            <a:r>
              <a:rPr lang="tr-TR" sz="2000" dirty="0">
                <a:solidFill>
                  <a:schemeClr val="tx1"/>
                </a:solidFill>
                <a:latin typeface="Verdana" pitchFamily="34" charset="0"/>
              </a:rPr>
              <a:t>sahip olma.</a:t>
            </a:r>
          </a:p>
          <a:p>
            <a:endParaRPr lang="tr-TR" sz="2000" dirty="0">
              <a:solidFill>
                <a:schemeClr val="tx1"/>
              </a:solidFill>
              <a:latin typeface="Verdana" pitchFamily="34" charset="0"/>
            </a:endParaRPr>
          </a:p>
          <a:p>
            <a:endParaRPr lang="tr-TR" sz="2000" dirty="0">
              <a:solidFill>
                <a:schemeClr val="tx1"/>
              </a:solidFill>
              <a:latin typeface="Verdana" pitchFamily="34" charset="0"/>
            </a:endParaRPr>
          </a:p>
        </p:txBody>
      </p:sp>
      <p:sp>
        <p:nvSpPr>
          <p:cNvPr id="46083" name="3 Slayt Numarası Yer Tutucusu"/>
          <p:cNvSpPr>
            <a:spLocks noGrp="1"/>
          </p:cNvSpPr>
          <p:nvPr>
            <p:ph type="sldNum" sz="quarter" idx="12"/>
          </p:nvPr>
        </p:nvSpPr>
        <p:spPr>
          <a:noFill/>
        </p:spPr>
        <p:txBody>
          <a:bodyPr/>
          <a:lstStyle/>
          <a:p>
            <a:fld id="{89946D48-D6F4-4D4F-B99F-20EB8F65069E}" type="slidenum">
              <a:rPr lang="en-US" smtClean="0">
                <a:latin typeface="Georgia" pitchFamily="18" charset="0"/>
                <a:ea typeface="ヒラギノ明朝 ProN W3"/>
                <a:cs typeface="ヒラギノ明朝 ProN W3"/>
                <a:sym typeface="Georgia" pitchFamily="18" charset="0"/>
              </a:rPr>
              <a:pPr/>
              <a:t>8</a:t>
            </a:fld>
            <a:endParaRPr lang="en-US">
              <a:latin typeface="Georgia" pitchFamily="18" charset="0"/>
              <a:ea typeface="ヒラギノ明朝 ProN W3"/>
              <a:cs typeface="ヒラギノ明朝 ProN W3"/>
              <a:sym typeface="Georgia" pitchFamily="18" charset="0"/>
            </a:endParaRPr>
          </a:p>
        </p:txBody>
      </p:sp>
      <p:sp>
        <p:nvSpPr>
          <p:cNvPr id="46081" name="1 Başlık"/>
          <p:cNvSpPr>
            <a:spLocks noGrp="1"/>
          </p:cNvSpPr>
          <p:nvPr>
            <p:ph type="title"/>
          </p:nvPr>
        </p:nvSpPr>
        <p:spPr>
          <a:xfrm>
            <a:off x="1436412" y="188640"/>
            <a:ext cx="7549712" cy="1146175"/>
          </a:xfrm>
        </p:spPr>
        <p:txBody>
          <a:bodyPr/>
          <a:lstStyle/>
          <a:p>
            <a:r>
              <a:rPr lang="tr-TR" sz="2800" b="1" dirty="0">
                <a:solidFill>
                  <a:schemeClr val="tx1"/>
                </a:solidFill>
                <a:latin typeface="Verdana" pitchFamily="34" charset="0"/>
              </a:rPr>
              <a:t>Motivasyon</a:t>
            </a:r>
          </a:p>
        </p:txBody>
      </p:sp>
      <p:pic>
        <p:nvPicPr>
          <p:cNvPr id="46084" name="Picture 5" descr="C:\Users\Bkoerdhgm TEKNIKODA\Desktop\bilsem\trabzonbilsem_kamp_2011_147.jpg"/>
          <p:cNvPicPr>
            <a:picLocks noChangeAspect="1" noChangeArrowheads="1"/>
          </p:cNvPicPr>
          <p:nvPr/>
        </p:nvPicPr>
        <p:blipFill>
          <a:blip r:embed="rId2" cstate="print"/>
          <a:srcRect/>
          <a:stretch>
            <a:fillRect/>
          </a:stretch>
        </p:blipFill>
        <p:spPr bwMode="auto">
          <a:xfrm>
            <a:off x="5868144" y="4149080"/>
            <a:ext cx="2973965" cy="2232248"/>
          </a:xfrm>
          <a:prstGeom prst="rect">
            <a:avLst/>
          </a:prstGeom>
          <a:noFill/>
          <a:ln w="9525">
            <a:noFill/>
            <a:miter lim="800000"/>
            <a:headEnd/>
            <a:tailEnd/>
          </a:ln>
          <a:effectLst>
            <a:glow rad="203200">
              <a:schemeClr val="accent1">
                <a:alpha val="40000"/>
              </a:schemeClr>
            </a:glow>
            <a:softEdge rad="228600"/>
          </a:effectLst>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568" y="188640"/>
            <a:ext cx="1219200" cy="121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Dikdörtgen 6"/>
          <p:cNvSpPr/>
          <p:nvPr/>
        </p:nvSpPr>
        <p:spPr bwMode="auto">
          <a:xfrm>
            <a:off x="13752" y="1412776"/>
            <a:ext cx="9072951" cy="45719"/>
          </a:xfrm>
          <a:prstGeom prst="rect">
            <a:avLst/>
          </a:prstGeom>
          <a:solidFill>
            <a:schemeClr val="bg1">
              <a:lumMod val="95000"/>
            </a:schemeClr>
          </a:solidFill>
          <a:ln w="9525" cap="flat" cmpd="sng" algn="ctr">
            <a:noFill/>
            <a:prstDash val="solid"/>
            <a:round/>
            <a:headEnd type="none" w="med" len="med"/>
            <a:tailEnd type="none" w="med" len="med"/>
          </a:ln>
          <a:effectLst>
            <a:reflection blurRad="12700" stA="50000" endA="300" endPos="55500" dist="50800" dir="5400000" sy="-100000" algn="bl" rotWithShape="0"/>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a:ln>
                <a:noFill/>
              </a:ln>
              <a:solidFill>
                <a:srgbClr val="000000"/>
              </a:solidFill>
              <a:effectLst/>
              <a:latin typeface="Georgia" charset="0"/>
              <a:ea typeface="ヒラギノ明朝 ProN W3" charset="0"/>
              <a:cs typeface="ヒラギノ明朝 ProN W3" charset="0"/>
              <a:sym typeface="Georgia" charset="0"/>
            </a:endParaRPr>
          </a:p>
        </p:txBody>
      </p:sp>
      <p:sp>
        <p:nvSpPr>
          <p:cNvPr id="10" name="Altbilgi Yer Tutucusu 3"/>
          <p:cNvSpPr>
            <a:spLocks noGrp="1"/>
          </p:cNvSpPr>
          <p:nvPr>
            <p:ph type="ftr" sz="quarter" idx="11"/>
          </p:nvPr>
        </p:nvSpPr>
        <p:spPr>
          <a:xfrm>
            <a:off x="4860032" y="6408624"/>
            <a:ext cx="4008352" cy="365125"/>
          </a:xfrm>
        </p:spPr>
        <p:txBody>
          <a:bodyPr/>
          <a:lstStyle/>
          <a:p>
            <a:r>
              <a:rPr lang="tr-TR" dirty="0">
                <a:solidFill>
                  <a:schemeClr val="bg1">
                    <a:lumMod val="50000"/>
                  </a:schemeClr>
                </a:solidFill>
                <a:effectLst>
                  <a:outerShdw blurRad="38100" dist="38100" dir="2700000" algn="tl">
                    <a:srgbClr val="000000">
                      <a:alpha val="43137"/>
                    </a:srgbClr>
                  </a:outerShdw>
                </a:effectLst>
              </a:rPr>
              <a:t>Özel Yeteneklerin Geliştirilmesi Daire Başkanlığı</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1" name="2 İçerik Yer Tutucusu"/>
          <p:cNvSpPr>
            <a:spLocks noGrp="1"/>
          </p:cNvSpPr>
          <p:nvPr>
            <p:ph idx="1"/>
          </p:nvPr>
        </p:nvSpPr>
        <p:spPr>
          <a:xfrm>
            <a:off x="354589" y="2060848"/>
            <a:ext cx="8391276" cy="3987824"/>
          </a:xfrm>
        </p:spPr>
        <p:txBody>
          <a:bodyPr>
            <a:noAutofit/>
          </a:bodyPr>
          <a:lstStyle/>
          <a:p>
            <a:pPr algn="just">
              <a:lnSpc>
                <a:spcPct val="150000"/>
              </a:lnSpc>
            </a:pPr>
            <a:r>
              <a:rPr lang="tr-TR" sz="2000" dirty="0">
                <a:solidFill>
                  <a:schemeClr val="tx1"/>
                </a:solidFill>
                <a:latin typeface="Verdana" pitchFamily="34" charset="0"/>
              </a:rPr>
              <a:t>21.  yüzyılın bilgi ve yaratıcılığa dayalı rekabet dünyasında özel yetenekliler bilim, teknoloji, sanat, iş ve hizmet alanlarında, genel anlamda uygarlığa katkıda bulunabilecek bireylerdir. </a:t>
            </a:r>
          </a:p>
          <a:p>
            <a:pPr algn="just">
              <a:lnSpc>
                <a:spcPct val="150000"/>
              </a:lnSpc>
              <a:buFont typeface="Georgia" pitchFamily="18" charset="0"/>
              <a:buNone/>
            </a:pPr>
            <a:endParaRPr lang="tr-TR" sz="2000" dirty="0">
              <a:solidFill>
                <a:schemeClr val="tx1"/>
              </a:solidFill>
              <a:latin typeface="Verdana" pitchFamily="34" charset="0"/>
            </a:endParaRPr>
          </a:p>
          <a:p>
            <a:pPr algn="just">
              <a:lnSpc>
                <a:spcPct val="150000"/>
              </a:lnSpc>
            </a:pPr>
            <a:r>
              <a:rPr lang="tr-TR" sz="2000" dirty="0">
                <a:solidFill>
                  <a:schemeClr val="tx1"/>
                </a:solidFill>
                <a:latin typeface="Verdana" pitchFamily="34" charset="0"/>
              </a:rPr>
              <a:t>Dünyadaki  hızlı değişimler; eğitim ve iş piyasasında yaratıcı ve problem çözme yeteneği güçlü bireylerin önemini daha da arttırmaktadır.</a:t>
            </a:r>
          </a:p>
        </p:txBody>
      </p:sp>
      <p:sp>
        <p:nvSpPr>
          <p:cNvPr id="48132" name="3 Slayt Numarası Yer Tutucusu"/>
          <p:cNvSpPr>
            <a:spLocks noGrp="1"/>
          </p:cNvSpPr>
          <p:nvPr>
            <p:ph type="sldNum" sz="quarter" idx="12"/>
          </p:nvPr>
        </p:nvSpPr>
        <p:spPr>
          <a:noFill/>
        </p:spPr>
        <p:txBody>
          <a:bodyPr/>
          <a:lstStyle/>
          <a:p>
            <a:fld id="{B1E5E7E6-8EAD-4DF1-8ABF-777117C158FF}" type="slidenum">
              <a:rPr lang="en-US" smtClean="0">
                <a:latin typeface="Georgia" pitchFamily="18" charset="0"/>
                <a:ea typeface="ヒラギノ明朝 ProN W3"/>
                <a:cs typeface="ヒラギノ明朝 ProN W3"/>
                <a:sym typeface="Georgia" pitchFamily="18" charset="0"/>
              </a:rPr>
              <a:pPr/>
              <a:t>9</a:t>
            </a:fld>
            <a:endParaRPr lang="en-US">
              <a:latin typeface="Georgia" pitchFamily="18" charset="0"/>
              <a:ea typeface="ヒラギノ明朝 ProN W3"/>
              <a:cs typeface="ヒラギノ明朝 ProN W3"/>
              <a:sym typeface="Georgia" pitchFamily="18" charset="0"/>
            </a:endParaRPr>
          </a:p>
        </p:txBody>
      </p:sp>
      <p:sp>
        <p:nvSpPr>
          <p:cNvPr id="48130" name="1 Başlık"/>
          <p:cNvSpPr>
            <a:spLocks noGrp="1"/>
          </p:cNvSpPr>
          <p:nvPr>
            <p:ph type="title"/>
          </p:nvPr>
        </p:nvSpPr>
        <p:spPr>
          <a:xfrm>
            <a:off x="1475656" y="215355"/>
            <a:ext cx="7668344" cy="1146175"/>
          </a:xfrm>
        </p:spPr>
        <p:txBody>
          <a:bodyPr/>
          <a:lstStyle/>
          <a:p>
            <a:r>
              <a:rPr lang="tr-TR" sz="2800" b="1" dirty="0">
                <a:solidFill>
                  <a:schemeClr val="tx1"/>
                </a:solidFill>
                <a:effectLst>
                  <a:outerShdw blurRad="38100" dist="38100" dir="2700000" algn="tl">
                    <a:srgbClr val="000000">
                      <a:alpha val="43137"/>
                    </a:srgbClr>
                  </a:outerShdw>
                </a:effectLst>
                <a:latin typeface="Verdana" pitchFamily="34" charset="0"/>
              </a:rPr>
              <a:t>Özel Yetenekli Birey</a:t>
            </a:r>
            <a:endParaRPr lang="tr-TR" sz="2800" dirty="0">
              <a:solidFill>
                <a:schemeClr val="tx1"/>
              </a:solidFill>
              <a:effectLst>
                <a:outerShdw blurRad="38100" dist="38100" dir="2700000" algn="tl">
                  <a:srgbClr val="000000">
                    <a:alpha val="43137"/>
                  </a:srgbClr>
                </a:outerShdw>
              </a:effectLst>
              <a:latin typeface="Verdana" pitchFamily="34" charset="0"/>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568" y="188640"/>
            <a:ext cx="1219200" cy="121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Dikdörtgen 5"/>
          <p:cNvSpPr/>
          <p:nvPr/>
        </p:nvSpPr>
        <p:spPr bwMode="auto">
          <a:xfrm>
            <a:off x="13752" y="1412776"/>
            <a:ext cx="9072951" cy="45719"/>
          </a:xfrm>
          <a:prstGeom prst="rect">
            <a:avLst/>
          </a:prstGeom>
          <a:solidFill>
            <a:schemeClr val="bg1">
              <a:lumMod val="95000"/>
            </a:schemeClr>
          </a:solidFill>
          <a:ln w="9525" cap="flat" cmpd="sng" algn="ctr">
            <a:noFill/>
            <a:prstDash val="solid"/>
            <a:round/>
            <a:headEnd type="none" w="med" len="med"/>
            <a:tailEnd type="none" w="med" len="med"/>
          </a:ln>
          <a:effectLst>
            <a:reflection blurRad="12700" stA="50000" endA="300" endPos="55500" dist="50800" dir="5400000" sy="-100000" algn="bl" rotWithShape="0"/>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a:ln>
                <a:noFill/>
              </a:ln>
              <a:solidFill>
                <a:srgbClr val="000000"/>
              </a:solidFill>
              <a:effectLst/>
              <a:latin typeface="Georgia" charset="0"/>
              <a:ea typeface="ヒラギノ明朝 ProN W3" charset="0"/>
              <a:cs typeface="ヒラギノ明朝 ProN W3" charset="0"/>
              <a:sym typeface="Georgia" charset="0"/>
            </a:endParaRPr>
          </a:p>
        </p:txBody>
      </p:sp>
      <p:sp>
        <p:nvSpPr>
          <p:cNvPr id="9" name="Altbilgi Yer Tutucusu 3"/>
          <p:cNvSpPr>
            <a:spLocks noGrp="1"/>
          </p:cNvSpPr>
          <p:nvPr>
            <p:ph type="ftr" sz="quarter" idx="11"/>
          </p:nvPr>
        </p:nvSpPr>
        <p:spPr>
          <a:xfrm>
            <a:off x="4860032" y="6408624"/>
            <a:ext cx="4008352" cy="365125"/>
          </a:xfrm>
        </p:spPr>
        <p:txBody>
          <a:bodyPr/>
          <a:lstStyle/>
          <a:p>
            <a:r>
              <a:rPr lang="tr-TR" dirty="0">
                <a:solidFill>
                  <a:schemeClr val="bg1">
                    <a:lumMod val="50000"/>
                  </a:schemeClr>
                </a:solidFill>
                <a:effectLst>
                  <a:outerShdw blurRad="38100" dist="38100" dir="2700000" algn="tl">
                    <a:srgbClr val="000000">
                      <a:alpha val="43137"/>
                    </a:srgbClr>
                  </a:outerShdw>
                </a:effectLst>
              </a:rPr>
              <a:t>Özel Yeteneklerin Geliştirilmesi Daire Başkanlığı</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2469</TotalTime>
  <Pages>0</Pages>
  <Words>2416</Words>
  <Characters>0</Characters>
  <Application>Microsoft Office PowerPoint</Application>
  <PresentationFormat>Ekran Gösterisi (4:3)</PresentationFormat>
  <Lines>0</Lines>
  <Paragraphs>457</Paragraphs>
  <Slides>32</Slides>
  <Notes>0</Notes>
  <HiddenSlides>0</HiddenSlides>
  <MMClips>0</MMClips>
  <ScaleCrop>false</ScaleCrop>
  <HeadingPairs>
    <vt:vector size="6" baseType="variant">
      <vt:variant>
        <vt:lpstr>Kullanılan Yazı Tipleri</vt:lpstr>
      </vt:variant>
      <vt:variant>
        <vt:i4>10</vt:i4>
      </vt:variant>
      <vt:variant>
        <vt:lpstr>Tema</vt:lpstr>
      </vt:variant>
      <vt:variant>
        <vt:i4>1</vt:i4>
      </vt:variant>
      <vt:variant>
        <vt:lpstr>Slayt Başlıkları</vt:lpstr>
      </vt:variant>
      <vt:variant>
        <vt:i4>32</vt:i4>
      </vt:variant>
    </vt:vector>
  </HeadingPairs>
  <TitlesOfParts>
    <vt:vector size="43" baseType="lpstr">
      <vt:lpstr>Arial</vt:lpstr>
      <vt:lpstr>Calibri</vt:lpstr>
      <vt:lpstr>Comic Sans MS</vt:lpstr>
      <vt:lpstr>Georgia</vt:lpstr>
      <vt:lpstr>Lucida Sans Unicode</vt:lpstr>
      <vt:lpstr>Verdana</vt:lpstr>
      <vt:lpstr>Wingdings</vt:lpstr>
      <vt:lpstr>Wingdings 2</vt:lpstr>
      <vt:lpstr>Wingdings 3</vt:lpstr>
      <vt:lpstr>ヒラギノ明朝 ProN W3</vt:lpstr>
      <vt:lpstr>Kalabalık</vt:lpstr>
      <vt:lpstr>PowerPoint Sunusu</vt:lpstr>
      <vt:lpstr>Özel Yetenekli Birey </vt:lpstr>
      <vt:lpstr>PowerPoint Sunusu</vt:lpstr>
      <vt:lpstr>Özel Yetenekli Birey</vt:lpstr>
      <vt:lpstr>PowerPoint Sunusu</vt:lpstr>
      <vt:lpstr>Özel Yetenek</vt:lpstr>
      <vt:lpstr>Yaratıcılık</vt:lpstr>
      <vt:lpstr>Motivasyon</vt:lpstr>
      <vt:lpstr>Özel Yetenekli Birey</vt:lpstr>
      <vt:lpstr>Zihinsel Özellikleri</vt:lpstr>
      <vt:lpstr>Zihinsel Özellikleri</vt:lpstr>
      <vt:lpstr>Sosyal Alandaki Özellikleri</vt:lpstr>
      <vt:lpstr>Sosyal Alandaki Özellikleri</vt:lpstr>
      <vt:lpstr>Müzik Alanındaki Yetenek Özellikleri</vt:lpstr>
      <vt:lpstr>Resim Alanındaki Yetenek Özellikleri</vt:lpstr>
      <vt:lpstr>Matematik  Alanındaki Yetenek Özellikleri</vt:lpstr>
      <vt:lpstr>Fen Alanındaki Yetenek Özellikleri</vt:lpstr>
      <vt:lpstr>PowerPoint Sunusu</vt:lpstr>
      <vt:lpstr>PowerPoint Sunusu</vt:lpstr>
      <vt:lpstr>BİLSEM’E Öğrenci Yönlendirirken Dikkat Edilmesi Gereken</vt:lpstr>
      <vt:lpstr>PowerPoint Sunusu</vt:lpstr>
      <vt:lpstr>PowerPoint Sunusu</vt:lpstr>
      <vt:lpstr>PowerPoint Sunusu</vt:lpstr>
      <vt:lpstr>PowerPoint Sunusu</vt:lpstr>
      <vt:lpstr> İLKÖĞRETİM VE ORTAÖĞRETİM ÇAĞI ÖĞRENCİLERİ GÖZLEM FORMU  </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MEB</dc:creator>
  <cp:lastModifiedBy>ASUS</cp:lastModifiedBy>
  <cp:revision>283</cp:revision>
  <cp:lastPrinted>2015-02-02T08:29:36Z</cp:lastPrinted>
  <dcterms:modified xsi:type="dcterms:W3CDTF">2017-08-23T13:01:58Z</dcterms:modified>
</cp:coreProperties>
</file>